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  <p:sldMasterId id="2147483653" r:id="rId2"/>
  </p:sldMasterIdLst>
  <p:handoutMasterIdLst>
    <p:handoutMasterId r:id="rId14"/>
  </p:handoutMasterIdLst>
  <p:sldIdLst>
    <p:sldId id="257" r:id="rId3"/>
    <p:sldId id="258" r:id="rId4"/>
    <p:sldId id="261" r:id="rId5"/>
    <p:sldId id="263" r:id="rId6"/>
    <p:sldId id="266" r:id="rId7"/>
    <p:sldId id="265" r:id="rId8"/>
    <p:sldId id="264" r:id="rId9"/>
    <p:sldId id="259" r:id="rId10"/>
    <p:sldId id="260" r:id="rId11"/>
    <p:sldId id="268" r:id="rId12"/>
    <p:sldId id="26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58" autoAdjust="0"/>
  </p:normalViewPr>
  <p:slideViewPr>
    <p:cSldViewPr>
      <p:cViewPr>
        <p:scale>
          <a:sx n="75" d="100"/>
          <a:sy n="75" d="100"/>
        </p:scale>
        <p:origin x="-1236" y="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-2358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CE624F-34E9-452E-A181-5DD6DC1CDC48}" type="datetimeFigureOut">
              <a:rPr lang="en-US" smtClean="0"/>
              <a:pPr/>
              <a:t>15-Jun-12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3F501-9AB5-47D2-938E-5593DE2660A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368182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PT RNDR cop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001" y="0"/>
            <a:ext cx="912799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86200"/>
            <a:ext cx="7772400" cy="6096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495800"/>
            <a:ext cx="6400800" cy="990600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05200" y="6324600"/>
            <a:ext cx="2133600" cy="365125"/>
          </a:xfrm>
        </p:spPr>
        <p:txBody>
          <a:bodyPr/>
          <a:lstStyle>
            <a:lvl1pPr>
              <a:defRPr lang="en-US" smtClean="0"/>
            </a:lvl1pPr>
          </a:lstStyle>
          <a:p>
            <a:pPr algn="ctr"/>
            <a:fld id="{EA793D3A-A32C-48C8-B6B4-F6F94749AC77}" type="datetimeFigureOut">
              <a:rPr lang="en-US" smtClean="0"/>
              <a:pPr algn="ctr"/>
              <a:t>15-Jun-12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PT RNDR pag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001" y="0"/>
            <a:ext cx="912799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838200"/>
            <a:ext cx="7010400" cy="685800"/>
          </a:xfrm>
        </p:spPr>
        <p:txBody>
          <a:bodyPr anchor="t">
            <a:normAutofit/>
          </a:bodyPr>
          <a:lstStyle>
            <a:lvl1pPr algn="l">
              <a:defRPr sz="2800" b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C5A14-B85E-4AA3-8C6C-D5AC890BFC88}" type="datetimeFigureOut">
              <a:rPr lang="en-US" smtClean="0"/>
              <a:pPr/>
              <a:t>15-Jun-12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idx="1" hasCustomPrompt="1"/>
          </p:nvPr>
        </p:nvSpPr>
        <p:spPr>
          <a:xfrm>
            <a:off x="1752600" y="1676400"/>
            <a:ext cx="7010400" cy="39624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l">
              <a:defRPr sz="2000" b="1"/>
            </a:lvl1pPr>
            <a:lvl2pPr>
              <a:defRPr sz="2000" b="0" i="0">
                <a:latin typeface="+mj-lt"/>
              </a:defRPr>
            </a:lvl2pPr>
            <a:lvl3pPr>
              <a:defRPr sz="1600" b="0" i="1">
                <a:latin typeface="+mj-lt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	Third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EA793D3A-A32C-48C8-B6B4-F6F94749AC77}" type="datetimeFigureOut">
              <a:rPr lang="en-US" smtClean="0"/>
              <a:pPr algn="ctr"/>
              <a:t>15-Jun-12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1871B-BF7A-4364-9F46-F1812768A04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PPT RNDR cop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001" y="0"/>
            <a:ext cx="91279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26997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C5A14-B85E-4AA3-8C6C-D5AC890BFC88}" type="datetimeFigureOut">
              <a:rPr lang="en-US" smtClean="0"/>
              <a:pPr/>
              <a:t>15-Jun-12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95331-C70E-4A7A-9DAC-BA495CF576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09371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C5A14-B85E-4AA3-8C6C-D5AC890BFC88}" type="datetimeFigureOut">
              <a:rPr lang="en-US" smtClean="0"/>
              <a:pPr/>
              <a:t>15-Jun-12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95331-C70E-4A7A-9DAC-BA495CF576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8345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C5A14-B85E-4AA3-8C6C-D5AC890BFC88}" type="datetimeFigureOut">
              <a:rPr lang="en-US" smtClean="0"/>
              <a:pPr/>
              <a:t>15-Jun-12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95331-C70E-4A7A-9DAC-BA495CF576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11204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C5A14-B85E-4AA3-8C6C-D5AC890BFC88}" type="datetimeFigureOut">
              <a:rPr lang="en-US" smtClean="0"/>
              <a:pPr/>
              <a:t>15-Jun-12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95331-C70E-4A7A-9DAC-BA495CF576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6756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C5A14-B85E-4AA3-8C6C-D5AC890BFC88}" type="datetimeFigureOut">
              <a:rPr lang="en-US" smtClean="0"/>
              <a:pPr/>
              <a:t>15-Jun-12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95331-C70E-4A7A-9DAC-BA495CF576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7659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C5A14-B85E-4AA3-8C6C-D5AC890BFC88}" type="datetimeFigureOut">
              <a:rPr lang="en-US" smtClean="0"/>
              <a:pPr/>
              <a:t>15-Jun-12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95331-C70E-4A7A-9DAC-BA495CF576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2254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C5A14-B85E-4AA3-8C6C-D5AC890BFC88}" type="datetimeFigureOut">
              <a:rPr lang="en-US" smtClean="0"/>
              <a:pPr/>
              <a:t>15-Jun-12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95331-C70E-4A7A-9DAC-BA495CF576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471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C5A14-B85E-4AA3-8C6C-D5AC890BFC88}" type="datetimeFigureOut">
              <a:rPr lang="en-US" smtClean="0"/>
              <a:pPr/>
              <a:t>15-Jun-12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95331-C70E-4A7A-9DAC-BA495CF576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6221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C5A14-B85E-4AA3-8C6C-D5AC890BFC88}" type="datetimeFigureOut">
              <a:rPr lang="en-US" smtClean="0"/>
              <a:pPr/>
              <a:t>15-Jun-12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95331-C70E-4A7A-9DAC-BA495CF576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95514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C5A14-B85E-4AA3-8C6C-D5AC890BFC88}" type="datetimeFigureOut">
              <a:rPr lang="en-US" smtClean="0"/>
              <a:pPr/>
              <a:t>15-Jun-12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695331-C70E-4A7A-9DAC-BA495CF576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01055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PT RNDR pag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001" y="0"/>
            <a:ext cx="912799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838200"/>
            <a:ext cx="7010400" cy="685800"/>
          </a:xfrm>
        </p:spPr>
        <p:txBody>
          <a:bodyPr anchor="t">
            <a:normAutofit/>
          </a:bodyPr>
          <a:lstStyle>
            <a:lvl1pPr algn="l">
              <a:defRPr sz="2800" b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C5A14-B85E-4AA3-8C6C-D5AC890BFC88}" type="datetimeFigureOut">
              <a:rPr lang="en-US" smtClean="0"/>
              <a:pPr/>
              <a:t>15-Jun-12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Text Placeholder 2"/>
          <p:cNvSpPr>
            <a:spLocks noGrp="1"/>
          </p:cNvSpPr>
          <p:nvPr>
            <p:ph idx="1" hasCustomPrompt="1"/>
          </p:nvPr>
        </p:nvSpPr>
        <p:spPr>
          <a:xfrm>
            <a:off x="1752600" y="1676400"/>
            <a:ext cx="7010400" cy="39624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algn="l">
              <a:defRPr sz="2000" b="1"/>
            </a:lvl1pPr>
            <a:lvl2pPr>
              <a:defRPr sz="2000" b="0" i="0">
                <a:latin typeface="+mj-lt"/>
              </a:defRPr>
            </a:lvl2pPr>
            <a:lvl3pPr>
              <a:defRPr sz="1600" b="0" i="1">
                <a:latin typeface="+mj-lt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	Third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0C5A14-B85E-4AA3-8C6C-D5AC890BFC88}" type="datetimeFigureOut">
              <a:rPr lang="en-US" smtClean="0"/>
              <a:pPr/>
              <a:t>15-Jun-12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695331-C70E-4A7A-9DAC-BA495CF5763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0C5A14-B85E-4AA3-8C6C-D5AC890BFC88}" type="datetimeFigureOut">
              <a:rPr lang="en-US" smtClean="0"/>
              <a:pPr/>
              <a:t>15-Jun-12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695331-C70E-4A7A-9DAC-BA495CF576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1636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 algn="ctr"/>
            <a:r>
              <a:rPr lang="ro-RO" b="1" dirty="0" smtClean="0"/>
              <a:t>FEDERAȚIA NAȚIONALĂ A  </a:t>
            </a:r>
            <a:r>
              <a:rPr lang="ro-RO" b="1" dirty="0"/>
              <a:t>GAL-URILOR DIN </a:t>
            </a:r>
            <a:r>
              <a:rPr lang="ro-RO" b="1" dirty="0" smtClean="0"/>
              <a:t>ROMÂNIA - FNGAL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o-RO" dirty="0" smtClean="0"/>
          </a:p>
          <a:p>
            <a:endParaRPr lang="ro-RO" dirty="0"/>
          </a:p>
          <a:p>
            <a:endParaRPr lang="ro-RO" dirty="0" smtClean="0"/>
          </a:p>
          <a:p>
            <a:endParaRPr lang="ro-RO" dirty="0"/>
          </a:p>
          <a:p>
            <a:endParaRPr lang="ro-RO" dirty="0" smtClean="0"/>
          </a:p>
          <a:p>
            <a:endParaRPr lang="ro-RO" dirty="0"/>
          </a:p>
          <a:p>
            <a:endParaRPr lang="ro-RO" dirty="0" smtClean="0"/>
          </a:p>
          <a:p>
            <a:endParaRPr lang="ro-RO" dirty="0"/>
          </a:p>
          <a:p>
            <a:endParaRPr lang="ro-RO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37520" y="1988840"/>
            <a:ext cx="4626818" cy="3067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17250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o-RO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CINE SUNTEM</a:t>
            </a:r>
            <a:endParaRPr lang="en-US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676400"/>
            <a:ext cx="7719392" cy="3962401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lnSpc>
                <a:spcPct val="80000"/>
              </a:lnSpc>
              <a:buFont typeface="Arial" charset="0"/>
              <a:buNone/>
            </a:pPr>
            <a:r>
              <a:rPr lang="ro-RO" sz="7200" dirty="0" smtClean="0"/>
              <a:t>                                                                        Grup </a:t>
            </a:r>
            <a:r>
              <a:rPr lang="ro-RO" sz="7200" dirty="0"/>
              <a:t>de Acţiune Locală </a:t>
            </a:r>
            <a:r>
              <a:rPr lang="ro-RO" sz="7200" dirty="0" smtClean="0"/>
              <a:t>– GAL-ul: </a:t>
            </a:r>
          </a:p>
          <a:p>
            <a:pPr marL="0" indent="0" algn="just">
              <a:lnSpc>
                <a:spcPct val="80000"/>
              </a:lnSpc>
              <a:buFont typeface="Arial" charset="0"/>
              <a:buNone/>
            </a:pPr>
            <a:r>
              <a:rPr lang="ro-RO" sz="7200" dirty="0" smtClean="0"/>
              <a:t>                                              </a:t>
            </a:r>
            <a:endParaRPr lang="ro-RO" sz="7200" dirty="0"/>
          </a:p>
          <a:p>
            <a:pPr marL="0" indent="0" algn="just">
              <a:lnSpc>
                <a:spcPct val="120000"/>
              </a:lnSpc>
              <a:buNone/>
            </a:pPr>
            <a:r>
              <a:rPr lang="ro-RO" sz="7200" dirty="0"/>
              <a:t>	</a:t>
            </a:r>
            <a:r>
              <a:rPr lang="ro-RO" sz="7200" dirty="0" smtClean="0"/>
              <a:t>		parteneriat constituit </a:t>
            </a:r>
            <a:r>
              <a:rPr lang="ro-RO" sz="7200" dirty="0"/>
              <a:t>din diverşi reprezentanţi ai </a:t>
            </a:r>
            <a:r>
              <a:rPr lang="ro-RO" sz="7200" dirty="0" smtClean="0"/>
              <a:t>			sectorului </a:t>
            </a:r>
            <a:r>
              <a:rPr lang="ro-RO" sz="7200" dirty="0"/>
              <a:t>socio-economic </a:t>
            </a:r>
            <a:r>
              <a:rPr lang="ro-RO" sz="7200" dirty="0" smtClean="0"/>
              <a:t>dintr-un teritoriu: </a:t>
            </a:r>
            <a:endParaRPr lang="ro-RO" sz="7200" dirty="0"/>
          </a:p>
          <a:p>
            <a:pPr lvl="6" algn="just">
              <a:lnSpc>
                <a:spcPct val="120000"/>
              </a:lnSpc>
              <a:buFont typeface="Wingdings" pitchFamily="2" charset="2"/>
              <a:buChar char="ü"/>
            </a:pPr>
            <a:r>
              <a:rPr lang="ro-RO" sz="7200" dirty="0" smtClean="0"/>
              <a:t>autorități publice</a:t>
            </a:r>
            <a:r>
              <a:rPr lang="ro-RO" sz="7200" dirty="0"/>
              <a:t>, </a:t>
            </a:r>
            <a:endParaRPr lang="ro-RO" sz="7200" dirty="0" smtClean="0"/>
          </a:p>
          <a:p>
            <a:pPr lvl="6" algn="just">
              <a:lnSpc>
                <a:spcPct val="120000"/>
              </a:lnSpc>
              <a:buFont typeface="Wingdings" pitchFamily="2" charset="2"/>
              <a:buChar char="ü"/>
            </a:pPr>
            <a:r>
              <a:rPr lang="ro-RO" sz="7200" dirty="0" smtClean="0"/>
              <a:t>parteneri sociali şi economici </a:t>
            </a:r>
          </a:p>
          <a:p>
            <a:pPr lvl="6" algn="just">
              <a:lnSpc>
                <a:spcPct val="120000"/>
              </a:lnSpc>
              <a:buFont typeface="Wingdings" pitchFamily="2" charset="2"/>
              <a:buChar char="ü"/>
            </a:pPr>
            <a:r>
              <a:rPr lang="ro-RO" sz="7200" dirty="0" smtClean="0"/>
              <a:t>reprezentanţii </a:t>
            </a:r>
            <a:r>
              <a:rPr lang="ro-RO" sz="7200" dirty="0"/>
              <a:t>societăţii civile, precum agricultorii, </a:t>
            </a:r>
            <a:r>
              <a:rPr lang="ro-RO" sz="7200" dirty="0" smtClean="0"/>
              <a:t>femeile</a:t>
            </a:r>
            <a:r>
              <a:rPr lang="ro-RO" sz="7200" dirty="0"/>
              <a:t>, tinerii din </a:t>
            </a:r>
            <a:r>
              <a:rPr lang="ro-RO" sz="7200" dirty="0" smtClean="0"/>
              <a:t>spaţiul </a:t>
            </a:r>
            <a:r>
              <a:rPr lang="ro-RO" sz="7200" dirty="0"/>
              <a:t>rural şi </a:t>
            </a:r>
            <a:r>
              <a:rPr lang="ro-RO" sz="7200" dirty="0" smtClean="0"/>
              <a:t>asociaţiile acestora -  </a:t>
            </a:r>
            <a:r>
              <a:rPr lang="ro-RO" sz="7200" dirty="0"/>
              <a:t>trebuie să reprezinte cel puţin 50% din </a:t>
            </a:r>
            <a:r>
              <a:rPr lang="ro-RO" sz="7200" dirty="0" smtClean="0"/>
              <a:t>parteneriatul local</a:t>
            </a:r>
            <a:endParaRPr lang="ro-RO" sz="7200" dirty="0"/>
          </a:p>
          <a:p>
            <a:pPr marL="2743200" lvl="6" indent="0" algn="ctr">
              <a:lnSpc>
                <a:spcPct val="120000"/>
              </a:lnSpc>
              <a:buNone/>
            </a:pPr>
            <a:endParaRPr lang="ro-RO" sz="7200" b="1" dirty="0" smtClean="0"/>
          </a:p>
          <a:p>
            <a:pPr marL="2743200" lvl="6" indent="0" algn="ctr">
              <a:lnSpc>
                <a:spcPct val="120000"/>
              </a:lnSpc>
              <a:buNone/>
            </a:pPr>
            <a:r>
              <a:rPr lang="ro-RO" sz="7200" b="1" dirty="0" smtClean="0"/>
              <a:t>CU SCOPUL  PUNERII IN MISCARE A PROGRAMULUI LEADER</a:t>
            </a:r>
            <a:endParaRPr lang="ro-RO" sz="7200" b="1" dirty="0"/>
          </a:p>
          <a:p>
            <a:pPr marL="0" indent="0" algn="just">
              <a:lnSpc>
                <a:spcPct val="80000"/>
              </a:lnSpc>
              <a:buFont typeface="Arial" charset="0"/>
              <a:buNone/>
            </a:pPr>
            <a:endParaRPr lang="ro-RO" sz="7200" dirty="0"/>
          </a:p>
          <a:p>
            <a:pPr marL="0" indent="0" algn="just">
              <a:lnSpc>
                <a:spcPct val="80000"/>
              </a:lnSpc>
              <a:buFont typeface="Arial" charset="0"/>
              <a:buNone/>
            </a:pPr>
            <a:r>
              <a:rPr lang="ro-RO" sz="7200" dirty="0"/>
              <a:t> </a:t>
            </a:r>
            <a:r>
              <a:rPr lang="ro-RO" sz="7200" dirty="0" smtClean="0"/>
              <a:t>                                                        </a:t>
            </a:r>
          </a:p>
          <a:p>
            <a:pPr marL="0" indent="0" algn="just">
              <a:lnSpc>
                <a:spcPct val="80000"/>
              </a:lnSpc>
              <a:buFont typeface="Arial" charset="0"/>
              <a:buNone/>
            </a:pPr>
            <a:endParaRPr lang="ro-RO" dirty="0"/>
          </a:p>
          <a:p>
            <a:pPr marL="0" indent="0" algn="just">
              <a:lnSpc>
                <a:spcPct val="80000"/>
              </a:lnSpc>
              <a:buFont typeface="Arial" charset="0"/>
              <a:buNone/>
            </a:pPr>
            <a:endParaRPr lang="ro-RO" dirty="0" smtClean="0"/>
          </a:p>
          <a:p>
            <a:pPr marL="0" indent="0" algn="just">
              <a:lnSpc>
                <a:spcPct val="80000"/>
              </a:lnSpc>
              <a:buFont typeface="Arial" charset="0"/>
              <a:buNone/>
            </a:pPr>
            <a:endParaRPr lang="ro-RO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00808"/>
            <a:ext cx="2471762" cy="162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42447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o-RO" b="1" dirty="0" smtClean="0"/>
              <a:t>Structura organizatorică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o-RO" b="0" dirty="0" smtClean="0"/>
          </a:p>
          <a:p>
            <a:endParaRPr lang="en-US" dirty="0"/>
          </a:p>
        </p:txBody>
      </p:sp>
      <p:sp>
        <p:nvSpPr>
          <p:cNvPr id="26" name="Line 22"/>
          <p:cNvSpPr>
            <a:spLocks noChangeShapeType="1"/>
          </p:cNvSpPr>
          <p:nvPr/>
        </p:nvSpPr>
        <p:spPr bwMode="auto">
          <a:xfrm>
            <a:off x="4071938" y="3259138"/>
            <a:ext cx="0" cy="80010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ro-RO"/>
          </a:p>
        </p:txBody>
      </p:sp>
      <p:pic>
        <p:nvPicPr>
          <p:cNvPr id="2080" name="Picture 3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495668"/>
            <a:ext cx="6876644" cy="4327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189259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92696"/>
            <a:ext cx="7010400" cy="720080"/>
          </a:xfrm>
        </p:spPr>
        <p:txBody>
          <a:bodyPr>
            <a:noAutofit/>
          </a:bodyPr>
          <a:lstStyle/>
          <a:p>
            <a:pPr algn="ctr"/>
            <a:r>
              <a:rPr lang="ro-RO" sz="2400" b="1" dirty="0" smtClean="0"/>
              <a:t>Axa LEADER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556792"/>
            <a:ext cx="7719392" cy="4082009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lnSpc>
                <a:spcPct val="80000"/>
              </a:lnSpc>
              <a:buNone/>
            </a:pPr>
            <a:r>
              <a:rPr lang="ro-RO" dirty="0" smtClean="0"/>
              <a:t>GAL-urile și-au prezentat Strategiile de Dezvoltare Locală pentru a primi finanțare în cadrul Axei LEADER din Programul Național de Dezvoltare Locală.</a:t>
            </a:r>
          </a:p>
          <a:p>
            <a:pPr marL="0" indent="0">
              <a:lnSpc>
                <a:spcPct val="80000"/>
              </a:lnSpc>
              <a:buNone/>
            </a:pPr>
            <a:endParaRPr lang="ro-RO" dirty="0" smtClean="0">
              <a:solidFill>
                <a:srgbClr val="898989"/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ro-RO" dirty="0" smtClean="0">
                <a:solidFill>
                  <a:srgbClr val="898989"/>
                </a:solidFill>
              </a:rPr>
              <a:t>			</a:t>
            </a:r>
            <a:r>
              <a:rPr lang="ro-RO" dirty="0" smtClean="0"/>
              <a:t>Axa LEADER promovează o </a:t>
            </a:r>
            <a:r>
              <a:rPr lang="ro-RO" dirty="0"/>
              <a:t>abordare </a:t>
            </a:r>
            <a:r>
              <a:rPr lang="ro-RO" dirty="0" smtClean="0"/>
              <a:t>			inovativă a oportunităţilor </a:t>
            </a:r>
            <a:r>
              <a:rPr lang="ro-RO" dirty="0"/>
              <a:t>de dezvoltare rurală </a:t>
            </a:r>
            <a:endParaRPr lang="ro-RO" dirty="0" smtClean="0"/>
          </a:p>
          <a:p>
            <a:pPr marL="0" indent="0">
              <a:lnSpc>
                <a:spcPct val="80000"/>
              </a:lnSpc>
              <a:buNone/>
            </a:pPr>
            <a:endParaRPr lang="ro-RO" dirty="0"/>
          </a:p>
          <a:p>
            <a:pPr marL="0" indent="0">
              <a:lnSpc>
                <a:spcPct val="80000"/>
              </a:lnSpc>
              <a:buNone/>
            </a:pPr>
            <a:r>
              <a:rPr lang="ro-RO" dirty="0" smtClean="0"/>
              <a:t>				prin</a:t>
            </a:r>
            <a:r>
              <a:rPr lang="ro-RO" dirty="0"/>
              <a:t>: </a:t>
            </a:r>
          </a:p>
          <a:p>
            <a:pPr lvl="6">
              <a:lnSpc>
                <a:spcPct val="80000"/>
              </a:lnSpc>
              <a:buFont typeface="Arial" charset="0"/>
              <a:buChar char="•"/>
            </a:pPr>
            <a:r>
              <a:rPr lang="ro-RO" dirty="0"/>
              <a:t>identificarea nevoilor locale, </a:t>
            </a:r>
          </a:p>
          <a:p>
            <a:pPr lvl="6">
              <a:lnSpc>
                <a:spcPct val="80000"/>
              </a:lnSpc>
              <a:buFont typeface="Arial" charset="0"/>
              <a:buChar char="•"/>
            </a:pPr>
            <a:r>
              <a:rPr lang="ro-RO" dirty="0"/>
              <a:t>întărirea capacităţii de dezvoltare </a:t>
            </a:r>
            <a:r>
              <a:rPr lang="ro-RO" dirty="0" smtClean="0"/>
              <a:t>locale</a:t>
            </a:r>
            <a:endParaRPr lang="ro-RO" dirty="0"/>
          </a:p>
          <a:p>
            <a:pPr lvl="6">
              <a:lnSpc>
                <a:spcPct val="80000"/>
              </a:lnSpc>
              <a:buFont typeface="Arial" charset="0"/>
              <a:buChar char="•"/>
            </a:pPr>
            <a:r>
              <a:rPr lang="ro-RO" dirty="0"/>
              <a:t>elaborarea și  implementarea strategiilor locale de dezvoltare </a:t>
            </a:r>
          </a:p>
          <a:p>
            <a:pPr marL="457200" lvl="1" indent="0">
              <a:lnSpc>
                <a:spcPct val="80000"/>
              </a:lnSpc>
              <a:buNone/>
            </a:pPr>
            <a:r>
              <a:rPr lang="ro-RO" dirty="0" smtClean="0"/>
              <a:t>				</a:t>
            </a:r>
            <a:r>
              <a:rPr lang="ro-RO" b="1" dirty="0" smtClean="0"/>
              <a:t>pentru</a:t>
            </a:r>
            <a:r>
              <a:rPr lang="ro-RO" b="1" dirty="0"/>
              <a:t>:</a:t>
            </a:r>
          </a:p>
          <a:p>
            <a:pPr lvl="6">
              <a:lnSpc>
                <a:spcPct val="80000"/>
              </a:lnSpc>
              <a:buFont typeface="Arial" charset="0"/>
              <a:buChar char="•"/>
            </a:pPr>
            <a:r>
              <a:rPr lang="ro-RO" dirty="0"/>
              <a:t>conservarea patrimoniului rural şi cultural, </a:t>
            </a:r>
          </a:p>
          <a:p>
            <a:pPr lvl="6">
              <a:lnSpc>
                <a:spcPct val="80000"/>
              </a:lnSpc>
              <a:buFont typeface="Arial" charset="0"/>
              <a:buChar char="•"/>
            </a:pPr>
            <a:r>
              <a:rPr lang="ro-RO" dirty="0"/>
              <a:t>dezvoltarea mediului economic şi </a:t>
            </a:r>
          </a:p>
          <a:p>
            <a:pPr lvl="6">
              <a:lnSpc>
                <a:spcPct val="80000"/>
              </a:lnSpc>
              <a:buFont typeface="Arial" charset="0"/>
              <a:buChar char="•"/>
            </a:pPr>
            <a:r>
              <a:rPr lang="ro-RO" dirty="0"/>
              <a:t>Îmbunătăţirea guvernanței locale.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501008"/>
            <a:ext cx="1468588" cy="1453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18851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o-RO" b="1" dirty="0"/>
              <a:t>Ș</a:t>
            </a:r>
            <a:r>
              <a:rPr lang="ro-RO" b="1" dirty="0" smtClean="0"/>
              <a:t>APTE ASPECTE ESENȚIALE ALE ABORDĂRII LEADER</a:t>
            </a:r>
            <a:endParaRPr lang="en-US" b="1" dirty="0"/>
          </a:p>
        </p:txBody>
      </p:sp>
      <p:sp>
        <p:nvSpPr>
          <p:cNvPr id="6" name="7-Point Star 5"/>
          <p:cNvSpPr/>
          <p:nvPr/>
        </p:nvSpPr>
        <p:spPr>
          <a:xfrm>
            <a:off x="3174499" y="2361955"/>
            <a:ext cx="2655426" cy="2323267"/>
          </a:xfrm>
          <a:custGeom>
            <a:avLst/>
            <a:gdLst>
              <a:gd name="connsiteX0" fmla="*/ -5 w 1944216"/>
              <a:gd name="connsiteY0" fmla="*/ 1111412 h 1728192"/>
              <a:gd name="connsiteX1" fmla="*/ 299386 w 1944216"/>
              <a:gd name="connsiteY1" fmla="*/ 769122 h 1728192"/>
              <a:gd name="connsiteX2" fmla="*/ 192537 w 1944216"/>
              <a:gd name="connsiteY2" fmla="*/ 342291 h 1728192"/>
              <a:gd name="connsiteX3" fmla="*/ 672722 w 1944216"/>
              <a:gd name="connsiteY3" fmla="*/ 342292 h 1728192"/>
              <a:gd name="connsiteX4" fmla="*/ 972108 w 1944216"/>
              <a:gd name="connsiteY4" fmla="*/ 0 h 1728192"/>
              <a:gd name="connsiteX5" fmla="*/ 1271494 w 1944216"/>
              <a:gd name="connsiteY5" fmla="*/ 342292 h 1728192"/>
              <a:gd name="connsiteX6" fmla="*/ 1751679 w 1944216"/>
              <a:gd name="connsiteY6" fmla="*/ 342291 h 1728192"/>
              <a:gd name="connsiteX7" fmla="*/ 1644830 w 1944216"/>
              <a:gd name="connsiteY7" fmla="*/ 769122 h 1728192"/>
              <a:gd name="connsiteX8" fmla="*/ 1944221 w 1944216"/>
              <a:gd name="connsiteY8" fmla="*/ 1111412 h 1728192"/>
              <a:gd name="connsiteX9" fmla="*/ 1511587 w 1944216"/>
              <a:gd name="connsiteY9" fmla="*/ 1301369 h 1728192"/>
              <a:gd name="connsiteX10" fmla="*/ 1404734 w 1944216"/>
              <a:gd name="connsiteY10" fmla="*/ 1728201 h 1728192"/>
              <a:gd name="connsiteX11" fmla="*/ 972108 w 1944216"/>
              <a:gd name="connsiteY11" fmla="*/ 1538241 h 1728192"/>
              <a:gd name="connsiteX12" fmla="*/ 539482 w 1944216"/>
              <a:gd name="connsiteY12" fmla="*/ 1728201 h 1728192"/>
              <a:gd name="connsiteX13" fmla="*/ 432629 w 1944216"/>
              <a:gd name="connsiteY13" fmla="*/ 1301369 h 1728192"/>
              <a:gd name="connsiteX14" fmla="*/ -5 w 1944216"/>
              <a:gd name="connsiteY14" fmla="*/ 1111412 h 1728192"/>
              <a:gd name="connsiteX0" fmla="*/ 0 w 2018384"/>
              <a:gd name="connsiteY0" fmla="*/ 1111412 h 1728201"/>
              <a:gd name="connsiteX1" fmla="*/ 299391 w 2018384"/>
              <a:gd name="connsiteY1" fmla="*/ 769122 h 1728201"/>
              <a:gd name="connsiteX2" fmla="*/ 192542 w 2018384"/>
              <a:gd name="connsiteY2" fmla="*/ 342291 h 1728201"/>
              <a:gd name="connsiteX3" fmla="*/ 672727 w 2018384"/>
              <a:gd name="connsiteY3" fmla="*/ 342292 h 1728201"/>
              <a:gd name="connsiteX4" fmla="*/ 972113 w 2018384"/>
              <a:gd name="connsiteY4" fmla="*/ 0 h 1728201"/>
              <a:gd name="connsiteX5" fmla="*/ 1271499 w 2018384"/>
              <a:gd name="connsiteY5" fmla="*/ 342292 h 1728201"/>
              <a:gd name="connsiteX6" fmla="*/ 2018384 w 2018384"/>
              <a:gd name="connsiteY6" fmla="*/ 151791 h 1728201"/>
              <a:gd name="connsiteX7" fmla="*/ 1644835 w 2018384"/>
              <a:gd name="connsiteY7" fmla="*/ 769122 h 1728201"/>
              <a:gd name="connsiteX8" fmla="*/ 1944226 w 2018384"/>
              <a:gd name="connsiteY8" fmla="*/ 1111412 h 1728201"/>
              <a:gd name="connsiteX9" fmla="*/ 1511592 w 2018384"/>
              <a:gd name="connsiteY9" fmla="*/ 1301369 h 1728201"/>
              <a:gd name="connsiteX10" fmla="*/ 1404739 w 2018384"/>
              <a:gd name="connsiteY10" fmla="*/ 1728201 h 1728201"/>
              <a:gd name="connsiteX11" fmla="*/ 972113 w 2018384"/>
              <a:gd name="connsiteY11" fmla="*/ 1538241 h 1728201"/>
              <a:gd name="connsiteX12" fmla="*/ 539487 w 2018384"/>
              <a:gd name="connsiteY12" fmla="*/ 1728201 h 1728201"/>
              <a:gd name="connsiteX13" fmla="*/ 432634 w 2018384"/>
              <a:gd name="connsiteY13" fmla="*/ 1301369 h 1728201"/>
              <a:gd name="connsiteX14" fmla="*/ 0 w 2018384"/>
              <a:gd name="connsiteY14" fmla="*/ 1111412 h 1728201"/>
              <a:gd name="connsiteX0" fmla="*/ 0 w 2018384"/>
              <a:gd name="connsiteY0" fmla="*/ 1122805 h 1739594"/>
              <a:gd name="connsiteX1" fmla="*/ 299391 w 2018384"/>
              <a:gd name="connsiteY1" fmla="*/ 780515 h 1739594"/>
              <a:gd name="connsiteX2" fmla="*/ 192542 w 2018384"/>
              <a:gd name="connsiteY2" fmla="*/ 353684 h 1739594"/>
              <a:gd name="connsiteX3" fmla="*/ 672727 w 2018384"/>
              <a:gd name="connsiteY3" fmla="*/ 353685 h 1739594"/>
              <a:gd name="connsiteX4" fmla="*/ 972113 w 2018384"/>
              <a:gd name="connsiteY4" fmla="*/ 11393 h 1739594"/>
              <a:gd name="connsiteX5" fmla="*/ 978401 w 2018384"/>
              <a:gd name="connsiteY5" fmla="*/ 771 h 1739594"/>
              <a:gd name="connsiteX6" fmla="*/ 1271499 w 2018384"/>
              <a:gd name="connsiteY6" fmla="*/ 353685 h 1739594"/>
              <a:gd name="connsiteX7" fmla="*/ 2018384 w 2018384"/>
              <a:gd name="connsiteY7" fmla="*/ 163184 h 1739594"/>
              <a:gd name="connsiteX8" fmla="*/ 1644835 w 2018384"/>
              <a:gd name="connsiteY8" fmla="*/ 780515 h 1739594"/>
              <a:gd name="connsiteX9" fmla="*/ 1944226 w 2018384"/>
              <a:gd name="connsiteY9" fmla="*/ 1122805 h 1739594"/>
              <a:gd name="connsiteX10" fmla="*/ 1511592 w 2018384"/>
              <a:gd name="connsiteY10" fmla="*/ 1312762 h 1739594"/>
              <a:gd name="connsiteX11" fmla="*/ 1404739 w 2018384"/>
              <a:gd name="connsiteY11" fmla="*/ 1739594 h 1739594"/>
              <a:gd name="connsiteX12" fmla="*/ 972113 w 2018384"/>
              <a:gd name="connsiteY12" fmla="*/ 1549634 h 1739594"/>
              <a:gd name="connsiteX13" fmla="*/ 539487 w 2018384"/>
              <a:gd name="connsiteY13" fmla="*/ 1739594 h 1739594"/>
              <a:gd name="connsiteX14" fmla="*/ 432634 w 2018384"/>
              <a:gd name="connsiteY14" fmla="*/ 1312762 h 1739594"/>
              <a:gd name="connsiteX15" fmla="*/ 0 w 2018384"/>
              <a:gd name="connsiteY15" fmla="*/ 1122805 h 1739594"/>
              <a:gd name="connsiteX0" fmla="*/ 0 w 2018384"/>
              <a:gd name="connsiteY0" fmla="*/ 1376099 h 1992888"/>
              <a:gd name="connsiteX1" fmla="*/ 299391 w 2018384"/>
              <a:gd name="connsiteY1" fmla="*/ 1033809 h 1992888"/>
              <a:gd name="connsiteX2" fmla="*/ 192542 w 2018384"/>
              <a:gd name="connsiteY2" fmla="*/ 606978 h 1992888"/>
              <a:gd name="connsiteX3" fmla="*/ 672727 w 2018384"/>
              <a:gd name="connsiteY3" fmla="*/ 606979 h 1992888"/>
              <a:gd name="connsiteX4" fmla="*/ 972113 w 2018384"/>
              <a:gd name="connsiteY4" fmla="*/ 264687 h 1992888"/>
              <a:gd name="connsiteX5" fmla="*/ 953001 w 2018384"/>
              <a:gd name="connsiteY5" fmla="*/ 65 h 1992888"/>
              <a:gd name="connsiteX6" fmla="*/ 1271499 w 2018384"/>
              <a:gd name="connsiteY6" fmla="*/ 606979 h 1992888"/>
              <a:gd name="connsiteX7" fmla="*/ 2018384 w 2018384"/>
              <a:gd name="connsiteY7" fmla="*/ 416478 h 1992888"/>
              <a:gd name="connsiteX8" fmla="*/ 1644835 w 2018384"/>
              <a:gd name="connsiteY8" fmla="*/ 1033809 h 1992888"/>
              <a:gd name="connsiteX9" fmla="*/ 1944226 w 2018384"/>
              <a:gd name="connsiteY9" fmla="*/ 1376099 h 1992888"/>
              <a:gd name="connsiteX10" fmla="*/ 1511592 w 2018384"/>
              <a:gd name="connsiteY10" fmla="*/ 1566056 h 1992888"/>
              <a:gd name="connsiteX11" fmla="*/ 1404739 w 2018384"/>
              <a:gd name="connsiteY11" fmla="*/ 1992888 h 1992888"/>
              <a:gd name="connsiteX12" fmla="*/ 972113 w 2018384"/>
              <a:gd name="connsiteY12" fmla="*/ 1802928 h 1992888"/>
              <a:gd name="connsiteX13" fmla="*/ 539487 w 2018384"/>
              <a:gd name="connsiteY13" fmla="*/ 1992888 h 1992888"/>
              <a:gd name="connsiteX14" fmla="*/ 432634 w 2018384"/>
              <a:gd name="connsiteY14" fmla="*/ 1566056 h 1992888"/>
              <a:gd name="connsiteX15" fmla="*/ 0 w 2018384"/>
              <a:gd name="connsiteY15" fmla="*/ 1376099 h 1992888"/>
              <a:gd name="connsiteX0" fmla="*/ 0 w 2018384"/>
              <a:gd name="connsiteY0" fmla="*/ 1376124 h 1992913"/>
              <a:gd name="connsiteX1" fmla="*/ 299391 w 2018384"/>
              <a:gd name="connsiteY1" fmla="*/ 1033834 h 1992913"/>
              <a:gd name="connsiteX2" fmla="*/ 192542 w 2018384"/>
              <a:gd name="connsiteY2" fmla="*/ 607003 h 1992913"/>
              <a:gd name="connsiteX3" fmla="*/ 672727 w 2018384"/>
              <a:gd name="connsiteY3" fmla="*/ 607004 h 1992913"/>
              <a:gd name="connsiteX4" fmla="*/ 870513 w 2018384"/>
              <a:gd name="connsiteY4" fmla="*/ 188512 h 1992913"/>
              <a:gd name="connsiteX5" fmla="*/ 953001 w 2018384"/>
              <a:gd name="connsiteY5" fmla="*/ 90 h 1992913"/>
              <a:gd name="connsiteX6" fmla="*/ 1271499 w 2018384"/>
              <a:gd name="connsiteY6" fmla="*/ 607004 h 1992913"/>
              <a:gd name="connsiteX7" fmla="*/ 2018384 w 2018384"/>
              <a:gd name="connsiteY7" fmla="*/ 416503 h 1992913"/>
              <a:gd name="connsiteX8" fmla="*/ 1644835 w 2018384"/>
              <a:gd name="connsiteY8" fmla="*/ 1033834 h 1992913"/>
              <a:gd name="connsiteX9" fmla="*/ 1944226 w 2018384"/>
              <a:gd name="connsiteY9" fmla="*/ 1376124 h 1992913"/>
              <a:gd name="connsiteX10" fmla="*/ 1511592 w 2018384"/>
              <a:gd name="connsiteY10" fmla="*/ 1566081 h 1992913"/>
              <a:gd name="connsiteX11" fmla="*/ 1404739 w 2018384"/>
              <a:gd name="connsiteY11" fmla="*/ 1992913 h 1992913"/>
              <a:gd name="connsiteX12" fmla="*/ 972113 w 2018384"/>
              <a:gd name="connsiteY12" fmla="*/ 1802953 h 1992913"/>
              <a:gd name="connsiteX13" fmla="*/ 539487 w 2018384"/>
              <a:gd name="connsiteY13" fmla="*/ 1992913 h 1992913"/>
              <a:gd name="connsiteX14" fmla="*/ 432634 w 2018384"/>
              <a:gd name="connsiteY14" fmla="*/ 1566081 h 1992913"/>
              <a:gd name="connsiteX15" fmla="*/ 0 w 2018384"/>
              <a:gd name="connsiteY15" fmla="*/ 1376124 h 1992913"/>
              <a:gd name="connsiteX0" fmla="*/ 86858 w 2105242"/>
              <a:gd name="connsiteY0" fmla="*/ 1376124 h 1992913"/>
              <a:gd name="connsiteX1" fmla="*/ 386249 w 2105242"/>
              <a:gd name="connsiteY1" fmla="*/ 1033834 h 1992913"/>
              <a:gd name="connsiteX2" fmla="*/ 0 w 2105242"/>
              <a:gd name="connsiteY2" fmla="*/ 441903 h 1992913"/>
              <a:gd name="connsiteX3" fmla="*/ 759585 w 2105242"/>
              <a:gd name="connsiteY3" fmla="*/ 607004 h 1992913"/>
              <a:gd name="connsiteX4" fmla="*/ 957371 w 2105242"/>
              <a:gd name="connsiteY4" fmla="*/ 188512 h 1992913"/>
              <a:gd name="connsiteX5" fmla="*/ 1039859 w 2105242"/>
              <a:gd name="connsiteY5" fmla="*/ 90 h 1992913"/>
              <a:gd name="connsiteX6" fmla="*/ 1358357 w 2105242"/>
              <a:gd name="connsiteY6" fmla="*/ 607004 h 1992913"/>
              <a:gd name="connsiteX7" fmla="*/ 2105242 w 2105242"/>
              <a:gd name="connsiteY7" fmla="*/ 416503 h 1992913"/>
              <a:gd name="connsiteX8" fmla="*/ 1731693 w 2105242"/>
              <a:gd name="connsiteY8" fmla="*/ 1033834 h 1992913"/>
              <a:gd name="connsiteX9" fmla="*/ 2031084 w 2105242"/>
              <a:gd name="connsiteY9" fmla="*/ 1376124 h 1992913"/>
              <a:gd name="connsiteX10" fmla="*/ 1598450 w 2105242"/>
              <a:gd name="connsiteY10" fmla="*/ 1566081 h 1992913"/>
              <a:gd name="connsiteX11" fmla="*/ 1491597 w 2105242"/>
              <a:gd name="connsiteY11" fmla="*/ 1992913 h 1992913"/>
              <a:gd name="connsiteX12" fmla="*/ 1058971 w 2105242"/>
              <a:gd name="connsiteY12" fmla="*/ 1802953 h 1992913"/>
              <a:gd name="connsiteX13" fmla="*/ 626345 w 2105242"/>
              <a:gd name="connsiteY13" fmla="*/ 1992913 h 1992913"/>
              <a:gd name="connsiteX14" fmla="*/ 519492 w 2105242"/>
              <a:gd name="connsiteY14" fmla="*/ 1566081 h 1992913"/>
              <a:gd name="connsiteX15" fmla="*/ 86858 w 2105242"/>
              <a:gd name="connsiteY15" fmla="*/ 1376124 h 1992913"/>
              <a:gd name="connsiteX0" fmla="*/ 0 w 2310484"/>
              <a:gd name="connsiteY0" fmla="*/ 1553924 h 1992913"/>
              <a:gd name="connsiteX1" fmla="*/ 591491 w 2310484"/>
              <a:gd name="connsiteY1" fmla="*/ 1033834 h 1992913"/>
              <a:gd name="connsiteX2" fmla="*/ 205242 w 2310484"/>
              <a:gd name="connsiteY2" fmla="*/ 441903 h 1992913"/>
              <a:gd name="connsiteX3" fmla="*/ 964827 w 2310484"/>
              <a:gd name="connsiteY3" fmla="*/ 607004 h 1992913"/>
              <a:gd name="connsiteX4" fmla="*/ 1162613 w 2310484"/>
              <a:gd name="connsiteY4" fmla="*/ 188512 h 1992913"/>
              <a:gd name="connsiteX5" fmla="*/ 1245101 w 2310484"/>
              <a:gd name="connsiteY5" fmla="*/ 90 h 1992913"/>
              <a:gd name="connsiteX6" fmla="*/ 1563599 w 2310484"/>
              <a:gd name="connsiteY6" fmla="*/ 607004 h 1992913"/>
              <a:gd name="connsiteX7" fmla="*/ 2310484 w 2310484"/>
              <a:gd name="connsiteY7" fmla="*/ 416503 h 1992913"/>
              <a:gd name="connsiteX8" fmla="*/ 1936935 w 2310484"/>
              <a:gd name="connsiteY8" fmla="*/ 1033834 h 1992913"/>
              <a:gd name="connsiteX9" fmla="*/ 2236326 w 2310484"/>
              <a:gd name="connsiteY9" fmla="*/ 1376124 h 1992913"/>
              <a:gd name="connsiteX10" fmla="*/ 1803692 w 2310484"/>
              <a:gd name="connsiteY10" fmla="*/ 1566081 h 1992913"/>
              <a:gd name="connsiteX11" fmla="*/ 1696839 w 2310484"/>
              <a:gd name="connsiteY11" fmla="*/ 1992913 h 1992913"/>
              <a:gd name="connsiteX12" fmla="*/ 1264213 w 2310484"/>
              <a:gd name="connsiteY12" fmla="*/ 1802953 h 1992913"/>
              <a:gd name="connsiteX13" fmla="*/ 831587 w 2310484"/>
              <a:gd name="connsiteY13" fmla="*/ 1992913 h 1992913"/>
              <a:gd name="connsiteX14" fmla="*/ 724734 w 2310484"/>
              <a:gd name="connsiteY14" fmla="*/ 1566081 h 1992913"/>
              <a:gd name="connsiteX15" fmla="*/ 0 w 2310484"/>
              <a:gd name="connsiteY15" fmla="*/ 1553924 h 1992913"/>
              <a:gd name="connsiteX0" fmla="*/ 0 w 2310484"/>
              <a:gd name="connsiteY0" fmla="*/ 1553924 h 2323113"/>
              <a:gd name="connsiteX1" fmla="*/ 591491 w 2310484"/>
              <a:gd name="connsiteY1" fmla="*/ 1033834 h 2323113"/>
              <a:gd name="connsiteX2" fmla="*/ 205242 w 2310484"/>
              <a:gd name="connsiteY2" fmla="*/ 441903 h 2323113"/>
              <a:gd name="connsiteX3" fmla="*/ 964827 w 2310484"/>
              <a:gd name="connsiteY3" fmla="*/ 607004 h 2323113"/>
              <a:gd name="connsiteX4" fmla="*/ 1162613 w 2310484"/>
              <a:gd name="connsiteY4" fmla="*/ 188512 h 2323113"/>
              <a:gd name="connsiteX5" fmla="*/ 1245101 w 2310484"/>
              <a:gd name="connsiteY5" fmla="*/ 90 h 2323113"/>
              <a:gd name="connsiteX6" fmla="*/ 1563599 w 2310484"/>
              <a:gd name="connsiteY6" fmla="*/ 607004 h 2323113"/>
              <a:gd name="connsiteX7" fmla="*/ 2310484 w 2310484"/>
              <a:gd name="connsiteY7" fmla="*/ 416503 h 2323113"/>
              <a:gd name="connsiteX8" fmla="*/ 1936935 w 2310484"/>
              <a:gd name="connsiteY8" fmla="*/ 1033834 h 2323113"/>
              <a:gd name="connsiteX9" fmla="*/ 2236326 w 2310484"/>
              <a:gd name="connsiteY9" fmla="*/ 1376124 h 2323113"/>
              <a:gd name="connsiteX10" fmla="*/ 1803692 w 2310484"/>
              <a:gd name="connsiteY10" fmla="*/ 1566081 h 2323113"/>
              <a:gd name="connsiteX11" fmla="*/ 1696839 w 2310484"/>
              <a:gd name="connsiteY11" fmla="*/ 1992913 h 2323113"/>
              <a:gd name="connsiteX12" fmla="*/ 1264213 w 2310484"/>
              <a:gd name="connsiteY12" fmla="*/ 1802953 h 2323113"/>
              <a:gd name="connsiteX13" fmla="*/ 844287 w 2310484"/>
              <a:gd name="connsiteY13" fmla="*/ 2323113 h 2323113"/>
              <a:gd name="connsiteX14" fmla="*/ 724734 w 2310484"/>
              <a:gd name="connsiteY14" fmla="*/ 1566081 h 2323113"/>
              <a:gd name="connsiteX15" fmla="*/ 0 w 2310484"/>
              <a:gd name="connsiteY15" fmla="*/ 1553924 h 2323113"/>
              <a:gd name="connsiteX0" fmla="*/ 0 w 2310484"/>
              <a:gd name="connsiteY0" fmla="*/ 1553924 h 2323113"/>
              <a:gd name="connsiteX1" fmla="*/ 591491 w 2310484"/>
              <a:gd name="connsiteY1" fmla="*/ 1033834 h 2323113"/>
              <a:gd name="connsiteX2" fmla="*/ 205242 w 2310484"/>
              <a:gd name="connsiteY2" fmla="*/ 441903 h 2323113"/>
              <a:gd name="connsiteX3" fmla="*/ 964827 w 2310484"/>
              <a:gd name="connsiteY3" fmla="*/ 607004 h 2323113"/>
              <a:gd name="connsiteX4" fmla="*/ 1162613 w 2310484"/>
              <a:gd name="connsiteY4" fmla="*/ 188512 h 2323113"/>
              <a:gd name="connsiteX5" fmla="*/ 1245101 w 2310484"/>
              <a:gd name="connsiteY5" fmla="*/ 90 h 2323113"/>
              <a:gd name="connsiteX6" fmla="*/ 1563599 w 2310484"/>
              <a:gd name="connsiteY6" fmla="*/ 607004 h 2323113"/>
              <a:gd name="connsiteX7" fmla="*/ 2310484 w 2310484"/>
              <a:gd name="connsiteY7" fmla="*/ 416503 h 2323113"/>
              <a:gd name="connsiteX8" fmla="*/ 1936935 w 2310484"/>
              <a:gd name="connsiteY8" fmla="*/ 1033834 h 2323113"/>
              <a:gd name="connsiteX9" fmla="*/ 2236326 w 2310484"/>
              <a:gd name="connsiteY9" fmla="*/ 1376124 h 2323113"/>
              <a:gd name="connsiteX10" fmla="*/ 1803692 w 2310484"/>
              <a:gd name="connsiteY10" fmla="*/ 1566081 h 2323113"/>
              <a:gd name="connsiteX11" fmla="*/ 2141339 w 2310484"/>
              <a:gd name="connsiteY11" fmla="*/ 2234213 h 2323113"/>
              <a:gd name="connsiteX12" fmla="*/ 1264213 w 2310484"/>
              <a:gd name="connsiteY12" fmla="*/ 1802953 h 2323113"/>
              <a:gd name="connsiteX13" fmla="*/ 844287 w 2310484"/>
              <a:gd name="connsiteY13" fmla="*/ 2323113 h 2323113"/>
              <a:gd name="connsiteX14" fmla="*/ 724734 w 2310484"/>
              <a:gd name="connsiteY14" fmla="*/ 1566081 h 2323113"/>
              <a:gd name="connsiteX15" fmla="*/ 0 w 2310484"/>
              <a:gd name="connsiteY15" fmla="*/ 1553924 h 2323113"/>
              <a:gd name="connsiteX0" fmla="*/ 0 w 2414126"/>
              <a:gd name="connsiteY0" fmla="*/ 1553924 h 2323113"/>
              <a:gd name="connsiteX1" fmla="*/ 591491 w 2414126"/>
              <a:gd name="connsiteY1" fmla="*/ 1033834 h 2323113"/>
              <a:gd name="connsiteX2" fmla="*/ 205242 w 2414126"/>
              <a:gd name="connsiteY2" fmla="*/ 441903 h 2323113"/>
              <a:gd name="connsiteX3" fmla="*/ 964827 w 2414126"/>
              <a:gd name="connsiteY3" fmla="*/ 607004 h 2323113"/>
              <a:gd name="connsiteX4" fmla="*/ 1162613 w 2414126"/>
              <a:gd name="connsiteY4" fmla="*/ 188512 h 2323113"/>
              <a:gd name="connsiteX5" fmla="*/ 1245101 w 2414126"/>
              <a:gd name="connsiteY5" fmla="*/ 90 h 2323113"/>
              <a:gd name="connsiteX6" fmla="*/ 1563599 w 2414126"/>
              <a:gd name="connsiteY6" fmla="*/ 607004 h 2323113"/>
              <a:gd name="connsiteX7" fmla="*/ 2310484 w 2414126"/>
              <a:gd name="connsiteY7" fmla="*/ 416503 h 2323113"/>
              <a:gd name="connsiteX8" fmla="*/ 1936935 w 2414126"/>
              <a:gd name="connsiteY8" fmla="*/ 1033834 h 2323113"/>
              <a:gd name="connsiteX9" fmla="*/ 2414126 w 2414126"/>
              <a:gd name="connsiteY9" fmla="*/ 1668224 h 2323113"/>
              <a:gd name="connsiteX10" fmla="*/ 1803692 w 2414126"/>
              <a:gd name="connsiteY10" fmla="*/ 1566081 h 2323113"/>
              <a:gd name="connsiteX11" fmla="*/ 2141339 w 2414126"/>
              <a:gd name="connsiteY11" fmla="*/ 2234213 h 2323113"/>
              <a:gd name="connsiteX12" fmla="*/ 1264213 w 2414126"/>
              <a:gd name="connsiteY12" fmla="*/ 1802953 h 2323113"/>
              <a:gd name="connsiteX13" fmla="*/ 844287 w 2414126"/>
              <a:gd name="connsiteY13" fmla="*/ 2323113 h 2323113"/>
              <a:gd name="connsiteX14" fmla="*/ 724734 w 2414126"/>
              <a:gd name="connsiteY14" fmla="*/ 1566081 h 2323113"/>
              <a:gd name="connsiteX15" fmla="*/ 0 w 2414126"/>
              <a:gd name="connsiteY15" fmla="*/ 1553924 h 2323113"/>
              <a:gd name="connsiteX0" fmla="*/ 0 w 2655426"/>
              <a:gd name="connsiteY0" fmla="*/ 1325324 h 2323113"/>
              <a:gd name="connsiteX1" fmla="*/ 832791 w 2655426"/>
              <a:gd name="connsiteY1" fmla="*/ 1033834 h 2323113"/>
              <a:gd name="connsiteX2" fmla="*/ 446542 w 2655426"/>
              <a:gd name="connsiteY2" fmla="*/ 441903 h 2323113"/>
              <a:gd name="connsiteX3" fmla="*/ 1206127 w 2655426"/>
              <a:gd name="connsiteY3" fmla="*/ 607004 h 2323113"/>
              <a:gd name="connsiteX4" fmla="*/ 1403913 w 2655426"/>
              <a:gd name="connsiteY4" fmla="*/ 188512 h 2323113"/>
              <a:gd name="connsiteX5" fmla="*/ 1486401 w 2655426"/>
              <a:gd name="connsiteY5" fmla="*/ 90 h 2323113"/>
              <a:gd name="connsiteX6" fmla="*/ 1804899 w 2655426"/>
              <a:gd name="connsiteY6" fmla="*/ 607004 h 2323113"/>
              <a:gd name="connsiteX7" fmla="*/ 2551784 w 2655426"/>
              <a:gd name="connsiteY7" fmla="*/ 416503 h 2323113"/>
              <a:gd name="connsiteX8" fmla="*/ 2178235 w 2655426"/>
              <a:gd name="connsiteY8" fmla="*/ 1033834 h 2323113"/>
              <a:gd name="connsiteX9" fmla="*/ 2655426 w 2655426"/>
              <a:gd name="connsiteY9" fmla="*/ 1668224 h 2323113"/>
              <a:gd name="connsiteX10" fmla="*/ 2044992 w 2655426"/>
              <a:gd name="connsiteY10" fmla="*/ 1566081 h 2323113"/>
              <a:gd name="connsiteX11" fmla="*/ 2382639 w 2655426"/>
              <a:gd name="connsiteY11" fmla="*/ 2234213 h 2323113"/>
              <a:gd name="connsiteX12" fmla="*/ 1505513 w 2655426"/>
              <a:gd name="connsiteY12" fmla="*/ 1802953 h 2323113"/>
              <a:gd name="connsiteX13" fmla="*/ 1085587 w 2655426"/>
              <a:gd name="connsiteY13" fmla="*/ 2323113 h 2323113"/>
              <a:gd name="connsiteX14" fmla="*/ 966034 w 2655426"/>
              <a:gd name="connsiteY14" fmla="*/ 1566081 h 2323113"/>
              <a:gd name="connsiteX15" fmla="*/ 0 w 2655426"/>
              <a:gd name="connsiteY15" fmla="*/ 1325324 h 2323113"/>
              <a:gd name="connsiteX0" fmla="*/ 0 w 2655426"/>
              <a:gd name="connsiteY0" fmla="*/ 1325324 h 2399313"/>
              <a:gd name="connsiteX1" fmla="*/ 832791 w 2655426"/>
              <a:gd name="connsiteY1" fmla="*/ 1033834 h 2399313"/>
              <a:gd name="connsiteX2" fmla="*/ 446542 w 2655426"/>
              <a:gd name="connsiteY2" fmla="*/ 441903 h 2399313"/>
              <a:gd name="connsiteX3" fmla="*/ 1206127 w 2655426"/>
              <a:gd name="connsiteY3" fmla="*/ 607004 h 2399313"/>
              <a:gd name="connsiteX4" fmla="*/ 1403913 w 2655426"/>
              <a:gd name="connsiteY4" fmla="*/ 188512 h 2399313"/>
              <a:gd name="connsiteX5" fmla="*/ 1486401 w 2655426"/>
              <a:gd name="connsiteY5" fmla="*/ 90 h 2399313"/>
              <a:gd name="connsiteX6" fmla="*/ 1804899 w 2655426"/>
              <a:gd name="connsiteY6" fmla="*/ 607004 h 2399313"/>
              <a:gd name="connsiteX7" fmla="*/ 2551784 w 2655426"/>
              <a:gd name="connsiteY7" fmla="*/ 416503 h 2399313"/>
              <a:gd name="connsiteX8" fmla="*/ 2178235 w 2655426"/>
              <a:gd name="connsiteY8" fmla="*/ 1033834 h 2399313"/>
              <a:gd name="connsiteX9" fmla="*/ 2655426 w 2655426"/>
              <a:gd name="connsiteY9" fmla="*/ 1668224 h 2399313"/>
              <a:gd name="connsiteX10" fmla="*/ 2044992 w 2655426"/>
              <a:gd name="connsiteY10" fmla="*/ 1566081 h 2399313"/>
              <a:gd name="connsiteX11" fmla="*/ 2382639 w 2655426"/>
              <a:gd name="connsiteY11" fmla="*/ 2234213 h 2399313"/>
              <a:gd name="connsiteX12" fmla="*/ 1505513 w 2655426"/>
              <a:gd name="connsiteY12" fmla="*/ 1802953 h 2399313"/>
              <a:gd name="connsiteX13" fmla="*/ 729987 w 2655426"/>
              <a:gd name="connsiteY13" fmla="*/ 2399313 h 2399313"/>
              <a:gd name="connsiteX14" fmla="*/ 966034 w 2655426"/>
              <a:gd name="connsiteY14" fmla="*/ 1566081 h 2399313"/>
              <a:gd name="connsiteX15" fmla="*/ 0 w 2655426"/>
              <a:gd name="connsiteY15" fmla="*/ 1325324 h 2399313"/>
              <a:gd name="connsiteX0" fmla="*/ 0 w 2655426"/>
              <a:gd name="connsiteY0" fmla="*/ 1325324 h 2450113"/>
              <a:gd name="connsiteX1" fmla="*/ 832791 w 2655426"/>
              <a:gd name="connsiteY1" fmla="*/ 1033834 h 2450113"/>
              <a:gd name="connsiteX2" fmla="*/ 446542 w 2655426"/>
              <a:gd name="connsiteY2" fmla="*/ 441903 h 2450113"/>
              <a:gd name="connsiteX3" fmla="*/ 1206127 w 2655426"/>
              <a:gd name="connsiteY3" fmla="*/ 607004 h 2450113"/>
              <a:gd name="connsiteX4" fmla="*/ 1403913 w 2655426"/>
              <a:gd name="connsiteY4" fmla="*/ 188512 h 2450113"/>
              <a:gd name="connsiteX5" fmla="*/ 1486401 w 2655426"/>
              <a:gd name="connsiteY5" fmla="*/ 90 h 2450113"/>
              <a:gd name="connsiteX6" fmla="*/ 1804899 w 2655426"/>
              <a:gd name="connsiteY6" fmla="*/ 607004 h 2450113"/>
              <a:gd name="connsiteX7" fmla="*/ 2551784 w 2655426"/>
              <a:gd name="connsiteY7" fmla="*/ 416503 h 2450113"/>
              <a:gd name="connsiteX8" fmla="*/ 2178235 w 2655426"/>
              <a:gd name="connsiteY8" fmla="*/ 1033834 h 2450113"/>
              <a:gd name="connsiteX9" fmla="*/ 2655426 w 2655426"/>
              <a:gd name="connsiteY9" fmla="*/ 1668224 h 2450113"/>
              <a:gd name="connsiteX10" fmla="*/ 2044992 w 2655426"/>
              <a:gd name="connsiteY10" fmla="*/ 1566081 h 2450113"/>
              <a:gd name="connsiteX11" fmla="*/ 2458839 w 2655426"/>
              <a:gd name="connsiteY11" fmla="*/ 2450113 h 2450113"/>
              <a:gd name="connsiteX12" fmla="*/ 1505513 w 2655426"/>
              <a:gd name="connsiteY12" fmla="*/ 1802953 h 2450113"/>
              <a:gd name="connsiteX13" fmla="*/ 729987 w 2655426"/>
              <a:gd name="connsiteY13" fmla="*/ 2399313 h 2450113"/>
              <a:gd name="connsiteX14" fmla="*/ 966034 w 2655426"/>
              <a:gd name="connsiteY14" fmla="*/ 1566081 h 2450113"/>
              <a:gd name="connsiteX15" fmla="*/ 0 w 2655426"/>
              <a:gd name="connsiteY15" fmla="*/ 1325324 h 2450113"/>
              <a:gd name="connsiteX0" fmla="*/ 0 w 2655426"/>
              <a:gd name="connsiteY0" fmla="*/ 1325324 h 2450113"/>
              <a:gd name="connsiteX1" fmla="*/ 832791 w 2655426"/>
              <a:gd name="connsiteY1" fmla="*/ 1033834 h 2450113"/>
              <a:gd name="connsiteX2" fmla="*/ 446542 w 2655426"/>
              <a:gd name="connsiteY2" fmla="*/ 441903 h 2450113"/>
              <a:gd name="connsiteX3" fmla="*/ 1307727 w 2655426"/>
              <a:gd name="connsiteY3" fmla="*/ 670504 h 2450113"/>
              <a:gd name="connsiteX4" fmla="*/ 1403913 w 2655426"/>
              <a:gd name="connsiteY4" fmla="*/ 188512 h 2450113"/>
              <a:gd name="connsiteX5" fmla="*/ 1486401 w 2655426"/>
              <a:gd name="connsiteY5" fmla="*/ 90 h 2450113"/>
              <a:gd name="connsiteX6" fmla="*/ 1804899 w 2655426"/>
              <a:gd name="connsiteY6" fmla="*/ 607004 h 2450113"/>
              <a:gd name="connsiteX7" fmla="*/ 2551784 w 2655426"/>
              <a:gd name="connsiteY7" fmla="*/ 416503 h 2450113"/>
              <a:gd name="connsiteX8" fmla="*/ 2178235 w 2655426"/>
              <a:gd name="connsiteY8" fmla="*/ 1033834 h 2450113"/>
              <a:gd name="connsiteX9" fmla="*/ 2655426 w 2655426"/>
              <a:gd name="connsiteY9" fmla="*/ 1668224 h 2450113"/>
              <a:gd name="connsiteX10" fmla="*/ 2044992 w 2655426"/>
              <a:gd name="connsiteY10" fmla="*/ 1566081 h 2450113"/>
              <a:gd name="connsiteX11" fmla="*/ 2458839 w 2655426"/>
              <a:gd name="connsiteY11" fmla="*/ 2450113 h 2450113"/>
              <a:gd name="connsiteX12" fmla="*/ 1505513 w 2655426"/>
              <a:gd name="connsiteY12" fmla="*/ 1802953 h 2450113"/>
              <a:gd name="connsiteX13" fmla="*/ 729987 w 2655426"/>
              <a:gd name="connsiteY13" fmla="*/ 2399313 h 2450113"/>
              <a:gd name="connsiteX14" fmla="*/ 966034 w 2655426"/>
              <a:gd name="connsiteY14" fmla="*/ 1566081 h 2450113"/>
              <a:gd name="connsiteX15" fmla="*/ 0 w 2655426"/>
              <a:gd name="connsiteY15" fmla="*/ 1325324 h 2450113"/>
              <a:gd name="connsiteX0" fmla="*/ 0 w 2655426"/>
              <a:gd name="connsiteY0" fmla="*/ 1325324 h 2450113"/>
              <a:gd name="connsiteX1" fmla="*/ 832791 w 2655426"/>
              <a:gd name="connsiteY1" fmla="*/ 1033834 h 2450113"/>
              <a:gd name="connsiteX2" fmla="*/ 446542 w 2655426"/>
              <a:gd name="connsiteY2" fmla="*/ 441903 h 2450113"/>
              <a:gd name="connsiteX3" fmla="*/ 1307727 w 2655426"/>
              <a:gd name="connsiteY3" fmla="*/ 670504 h 2450113"/>
              <a:gd name="connsiteX4" fmla="*/ 1403913 w 2655426"/>
              <a:gd name="connsiteY4" fmla="*/ 188512 h 2450113"/>
              <a:gd name="connsiteX5" fmla="*/ 1486401 w 2655426"/>
              <a:gd name="connsiteY5" fmla="*/ 90 h 2450113"/>
              <a:gd name="connsiteX6" fmla="*/ 1779499 w 2655426"/>
              <a:gd name="connsiteY6" fmla="*/ 721304 h 2450113"/>
              <a:gd name="connsiteX7" fmla="*/ 2551784 w 2655426"/>
              <a:gd name="connsiteY7" fmla="*/ 416503 h 2450113"/>
              <a:gd name="connsiteX8" fmla="*/ 2178235 w 2655426"/>
              <a:gd name="connsiteY8" fmla="*/ 1033834 h 2450113"/>
              <a:gd name="connsiteX9" fmla="*/ 2655426 w 2655426"/>
              <a:gd name="connsiteY9" fmla="*/ 1668224 h 2450113"/>
              <a:gd name="connsiteX10" fmla="*/ 2044992 w 2655426"/>
              <a:gd name="connsiteY10" fmla="*/ 1566081 h 2450113"/>
              <a:gd name="connsiteX11" fmla="*/ 2458839 w 2655426"/>
              <a:gd name="connsiteY11" fmla="*/ 2450113 h 2450113"/>
              <a:gd name="connsiteX12" fmla="*/ 1505513 w 2655426"/>
              <a:gd name="connsiteY12" fmla="*/ 1802953 h 2450113"/>
              <a:gd name="connsiteX13" fmla="*/ 729987 w 2655426"/>
              <a:gd name="connsiteY13" fmla="*/ 2399313 h 2450113"/>
              <a:gd name="connsiteX14" fmla="*/ 966034 w 2655426"/>
              <a:gd name="connsiteY14" fmla="*/ 1566081 h 2450113"/>
              <a:gd name="connsiteX15" fmla="*/ 0 w 2655426"/>
              <a:gd name="connsiteY15" fmla="*/ 1325324 h 2450113"/>
              <a:gd name="connsiteX0" fmla="*/ 0 w 2655426"/>
              <a:gd name="connsiteY0" fmla="*/ 1325324 h 2399313"/>
              <a:gd name="connsiteX1" fmla="*/ 832791 w 2655426"/>
              <a:gd name="connsiteY1" fmla="*/ 1033834 h 2399313"/>
              <a:gd name="connsiteX2" fmla="*/ 446542 w 2655426"/>
              <a:gd name="connsiteY2" fmla="*/ 441903 h 2399313"/>
              <a:gd name="connsiteX3" fmla="*/ 1307727 w 2655426"/>
              <a:gd name="connsiteY3" fmla="*/ 670504 h 2399313"/>
              <a:gd name="connsiteX4" fmla="*/ 1403913 w 2655426"/>
              <a:gd name="connsiteY4" fmla="*/ 188512 h 2399313"/>
              <a:gd name="connsiteX5" fmla="*/ 1486401 w 2655426"/>
              <a:gd name="connsiteY5" fmla="*/ 90 h 2399313"/>
              <a:gd name="connsiteX6" fmla="*/ 1779499 w 2655426"/>
              <a:gd name="connsiteY6" fmla="*/ 721304 h 2399313"/>
              <a:gd name="connsiteX7" fmla="*/ 2551784 w 2655426"/>
              <a:gd name="connsiteY7" fmla="*/ 416503 h 2399313"/>
              <a:gd name="connsiteX8" fmla="*/ 2178235 w 2655426"/>
              <a:gd name="connsiteY8" fmla="*/ 1033834 h 2399313"/>
              <a:gd name="connsiteX9" fmla="*/ 2655426 w 2655426"/>
              <a:gd name="connsiteY9" fmla="*/ 1668224 h 2399313"/>
              <a:gd name="connsiteX10" fmla="*/ 2044992 w 2655426"/>
              <a:gd name="connsiteY10" fmla="*/ 1566081 h 2399313"/>
              <a:gd name="connsiteX11" fmla="*/ 2357239 w 2655426"/>
              <a:gd name="connsiteY11" fmla="*/ 2297713 h 2399313"/>
              <a:gd name="connsiteX12" fmla="*/ 1505513 w 2655426"/>
              <a:gd name="connsiteY12" fmla="*/ 1802953 h 2399313"/>
              <a:gd name="connsiteX13" fmla="*/ 729987 w 2655426"/>
              <a:gd name="connsiteY13" fmla="*/ 2399313 h 2399313"/>
              <a:gd name="connsiteX14" fmla="*/ 966034 w 2655426"/>
              <a:gd name="connsiteY14" fmla="*/ 1566081 h 2399313"/>
              <a:gd name="connsiteX15" fmla="*/ 0 w 2655426"/>
              <a:gd name="connsiteY15" fmla="*/ 1325324 h 2399313"/>
              <a:gd name="connsiteX0" fmla="*/ 0 w 2655426"/>
              <a:gd name="connsiteY0" fmla="*/ 1325478 h 2399467"/>
              <a:gd name="connsiteX1" fmla="*/ 832791 w 2655426"/>
              <a:gd name="connsiteY1" fmla="*/ 1033988 h 2399467"/>
              <a:gd name="connsiteX2" fmla="*/ 446542 w 2655426"/>
              <a:gd name="connsiteY2" fmla="*/ 442057 h 2399467"/>
              <a:gd name="connsiteX3" fmla="*/ 1307727 w 2655426"/>
              <a:gd name="connsiteY3" fmla="*/ 670658 h 2399467"/>
              <a:gd name="connsiteX4" fmla="*/ 1467413 w 2655426"/>
              <a:gd name="connsiteY4" fmla="*/ 61666 h 2399467"/>
              <a:gd name="connsiteX5" fmla="*/ 1486401 w 2655426"/>
              <a:gd name="connsiteY5" fmla="*/ 244 h 2399467"/>
              <a:gd name="connsiteX6" fmla="*/ 1779499 w 2655426"/>
              <a:gd name="connsiteY6" fmla="*/ 721458 h 2399467"/>
              <a:gd name="connsiteX7" fmla="*/ 2551784 w 2655426"/>
              <a:gd name="connsiteY7" fmla="*/ 416657 h 2399467"/>
              <a:gd name="connsiteX8" fmla="*/ 2178235 w 2655426"/>
              <a:gd name="connsiteY8" fmla="*/ 1033988 h 2399467"/>
              <a:gd name="connsiteX9" fmla="*/ 2655426 w 2655426"/>
              <a:gd name="connsiteY9" fmla="*/ 1668378 h 2399467"/>
              <a:gd name="connsiteX10" fmla="*/ 2044992 w 2655426"/>
              <a:gd name="connsiteY10" fmla="*/ 1566235 h 2399467"/>
              <a:gd name="connsiteX11" fmla="*/ 2357239 w 2655426"/>
              <a:gd name="connsiteY11" fmla="*/ 2297867 h 2399467"/>
              <a:gd name="connsiteX12" fmla="*/ 1505513 w 2655426"/>
              <a:gd name="connsiteY12" fmla="*/ 1803107 h 2399467"/>
              <a:gd name="connsiteX13" fmla="*/ 729987 w 2655426"/>
              <a:gd name="connsiteY13" fmla="*/ 2399467 h 2399467"/>
              <a:gd name="connsiteX14" fmla="*/ 966034 w 2655426"/>
              <a:gd name="connsiteY14" fmla="*/ 1566235 h 2399467"/>
              <a:gd name="connsiteX15" fmla="*/ 0 w 2655426"/>
              <a:gd name="connsiteY15" fmla="*/ 1325478 h 2399467"/>
              <a:gd name="connsiteX0" fmla="*/ 0 w 2655426"/>
              <a:gd name="connsiteY0" fmla="*/ 1325478 h 2297867"/>
              <a:gd name="connsiteX1" fmla="*/ 832791 w 2655426"/>
              <a:gd name="connsiteY1" fmla="*/ 1033988 h 2297867"/>
              <a:gd name="connsiteX2" fmla="*/ 446542 w 2655426"/>
              <a:gd name="connsiteY2" fmla="*/ 442057 h 2297867"/>
              <a:gd name="connsiteX3" fmla="*/ 1307727 w 2655426"/>
              <a:gd name="connsiteY3" fmla="*/ 670658 h 2297867"/>
              <a:gd name="connsiteX4" fmla="*/ 1467413 w 2655426"/>
              <a:gd name="connsiteY4" fmla="*/ 61666 h 2297867"/>
              <a:gd name="connsiteX5" fmla="*/ 1486401 w 2655426"/>
              <a:gd name="connsiteY5" fmla="*/ 244 h 2297867"/>
              <a:gd name="connsiteX6" fmla="*/ 1779499 w 2655426"/>
              <a:gd name="connsiteY6" fmla="*/ 721458 h 2297867"/>
              <a:gd name="connsiteX7" fmla="*/ 2551784 w 2655426"/>
              <a:gd name="connsiteY7" fmla="*/ 416657 h 2297867"/>
              <a:gd name="connsiteX8" fmla="*/ 2178235 w 2655426"/>
              <a:gd name="connsiteY8" fmla="*/ 1033988 h 2297867"/>
              <a:gd name="connsiteX9" fmla="*/ 2655426 w 2655426"/>
              <a:gd name="connsiteY9" fmla="*/ 1668378 h 2297867"/>
              <a:gd name="connsiteX10" fmla="*/ 2044992 w 2655426"/>
              <a:gd name="connsiteY10" fmla="*/ 1566235 h 2297867"/>
              <a:gd name="connsiteX11" fmla="*/ 2357239 w 2655426"/>
              <a:gd name="connsiteY11" fmla="*/ 2297867 h 2297867"/>
              <a:gd name="connsiteX12" fmla="*/ 1505513 w 2655426"/>
              <a:gd name="connsiteY12" fmla="*/ 1803107 h 2297867"/>
              <a:gd name="connsiteX13" fmla="*/ 806187 w 2655426"/>
              <a:gd name="connsiteY13" fmla="*/ 2234367 h 2297867"/>
              <a:gd name="connsiteX14" fmla="*/ 966034 w 2655426"/>
              <a:gd name="connsiteY14" fmla="*/ 1566235 h 2297867"/>
              <a:gd name="connsiteX15" fmla="*/ 0 w 2655426"/>
              <a:gd name="connsiteY15" fmla="*/ 1325478 h 2297867"/>
              <a:gd name="connsiteX0" fmla="*/ 0 w 2655426"/>
              <a:gd name="connsiteY0" fmla="*/ 1325478 h 2297867"/>
              <a:gd name="connsiteX1" fmla="*/ 832791 w 2655426"/>
              <a:gd name="connsiteY1" fmla="*/ 1033988 h 2297867"/>
              <a:gd name="connsiteX2" fmla="*/ 446542 w 2655426"/>
              <a:gd name="connsiteY2" fmla="*/ 442057 h 2297867"/>
              <a:gd name="connsiteX3" fmla="*/ 1307727 w 2655426"/>
              <a:gd name="connsiteY3" fmla="*/ 670658 h 2297867"/>
              <a:gd name="connsiteX4" fmla="*/ 1467413 w 2655426"/>
              <a:gd name="connsiteY4" fmla="*/ 61666 h 2297867"/>
              <a:gd name="connsiteX5" fmla="*/ 1486401 w 2655426"/>
              <a:gd name="connsiteY5" fmla="*/ 244 h 2297867"/>
              <a:gd name="connsiteX6" fmla="*/ 1779499 w 2655426"/>
              <a:gd name="connsiteY6" fmla="*/ 721458 h 2297867"/>
              <a:gd name="connsiteX7" fmla="*/ 2551784 w 2655426"/>
              <a:gd name="connsiteY7" fmla="*/ 416657 h 2297867"/>
              <a:gd name="connsiteX8" fmla="*/ 2178235 w 2655426"/>
              <a:gd name="connsiteY8" fmla="*/ 1033988 h 2297867"/>
              <a:gd name="connsiteX9" fmla="*/ 2655426 w 2655426"/>
              <a:gd name="connsiteY9" fmla="*/ 1668378 h 2297867"/>
              <a:gd name="connsiteX10" fmla="*/ 2044992 w 2655426"/>
              <a:gd name="connsiteY10" fmla="*/ 1566235 h 2297867"/>
              <a:gd name="connsiteX11" fmla="*/ 2357239 w 2655426"/>
              <a:gd name="connsiteY11" fmla="*/ 2297867 h 2297867"/>
              <a:gd name="connsiteX12" fmla="*/ 1505513 w 2655426"/>
              <a:gd name="connsiteY12" fmla="*/ 1803107 h 2297867"/>
              <a:gd name="connsiteX13" fmla="*/ 641087 w 2655426"/>
              <a:gd name="connsiteY13" fmla="*/ 2285167 h 2297867"/>
              <a:gd name="connsiteX14" fmla="*/ 966034 w 2655426"/>
              <a:gd name="connsiteY14" fmla="*/ 1566235 h 2297867"/>
              <a:gd name="connsiteX15" fmla="*/ 0 w 2655426"/>
              <a:gd name="connsiteY15" fmla="*/ 1325478 h 2297867"/>
              <a:gd name="connsiteX0" fmla="*/ 0 w 2655426"/>
              <a:gd name="connsiteY0" fmla="*/ 1325478 h 2323267"/>
              <a:gd name="connsiteX1" fmla="*/ 832791 w 2655426"/>
              <a:gd name="connsiteY1" fmla="*/ 1033988 h 2323267"/>
              <a:gd name="connsiteX2" fmla="*/ 446542 w 2655426"/>
              <a:gd name="connsiteY2" fmla="*/ 442057 h 2323267"/>
              <a:gd name="connsiteX3" fmla="*/ 1307727 w 2655426"/>
              <a:gd name="connsiteY3" fmla="*/ 670658 h 2323267"/>
              <a:gd name="connsiteX4" fmla="*/ 1467413 w 2655426"/>
              <a:gd name="connsiteY4" fmla="*/ 61666 h 2323267"/>
              <a:gd name="connsiteX5" fmla="*/ 1486401 w 2655426"/>
              <a:gd name="connsiteY5" fmla="*/ 244 h 2323267"/>
              <a:gd name="connsiteX6" fmla="*/ 1779499 w 2655426"/>
              <a:gd name="connsiteY6" fmla="*/ 721458 h 2323267"/>
              <a:gd name="connsiteX7" fmla="*/ 2551784 w 2655426"/>
              <a:gd name="connsiteY7" fmla="*/ 416657 h 2323267"/>
              <a:gd name="connsiteX8" fmla="*/ 2178235 w 2655426"/>
              <a:gd name="connsiteY8" fmla="*/ 1033988 h 2323267"/>
              <a:gd name="connsiteX9" fmla="*/ 2655426 w 2655426"/>
              <a:gd name="connsiteY9" fmla="*/ 1668378 h 2323267"/>
              <a:gd name="connsiteX10" fmla="*/ 2044992 w 2655426"/>
              <a:gd name="connsiteY10" fmla="*/ 1566235 h 2323267"/>
              <a:gd name="connsiteX11" fmla="*/ 2154039 w 2655426"/>
              <a:gd name="connsiteY11" fmla="*/ 2323267 h 2323267"/>
              <a:gd name="connsiteX12" fmla="*/ 1505513 w 2655426"/>
              <a:gd name="connsiteY12" fmla="*/ 1803107 h 2323267"/>
              <a:gd name="connsiteX13" fmla="*/ 641087 w 2655426"/>
              <a:gd name="connsiteY13" fmla="*/ 2285167 h 2323267"/>
              <a:gd name="connsiteX14" fmla="*/ 966034 w 2655426"/>
              <a:gd name="connsiteY14" fmla="*/ 1566235 h 2323267"/>
              <a:gd name="connsiteX15" fmla="*/ 0 w 2655426"/>
              <a:gd name="connsiteY15" fmla="*/ 1325478 h 2323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655426" h="2323267">
                <a:moveTo>
                  <a:pt x="0" y="1325478"/>
                </a:moveTo>
                <a:lnTo>
                  <a:pt x="832791" y="1033988"/>
                </a:lnTo>
                <a:lnTo>
                  <a:pt x="446542" y="442057"/>
                </a:lnTo>
                <a:lnTo>
                  <a:pt x="1307727" y="670658"/>
                </a:lnTo>
                <a:lnTo>
                  <a:pt x="1467413" y="61666"/>
                </a:lnTo>
                <a:cubicBezTo>
                  <a:pt x="1482209" y="66592"/>
                  <a:pt x="1471605" y="-4682"/>
                  <a:pt x="1486401" y="244"/>
                </a:cubicBezTo>
                <a:lnTo>
                  <a:pt x="1779499" y="721458"/>
                </a:lnTo>
                <a:lnTo>
                  <a:pt x="2551784" y="416657"/>
                </a:lnTo>
                <a:lnTo>
                  <a:pt x="2178235" y="1033988"/>
                </a:lnTo>
                <a:lnTo>
                  <a:pt x="2655426" y="1668378"/>
                </a:lnTo>
                <a:lnTo>
                  <a:pt x="2044992" y="1566235"/>
                </a:lnTo>
                <a:lnTo>
                  <a:pt x="2154039" y="2323267"/>
                </a:lnTo>
                <a:lnTo>
                  <a:pt x="1505513" y="1803107"/>
                </a:lnTo>
                <a:lnTo>
                  <a:pt x="641087" y="2285167"/>
                </a:lnTo>
                <a:lnTo>
                  <a:pt x="966034" y="1566235"/>
                </a:lnTo>
                <a:lnTo>
                  <a:pt x="0" y="1325478"/>
                </a:lnTo>
                <a:close/>
              </a:path>
            </a:pathLst>
          </a:cu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600" b="1" dirty="0" smtClean="0">
                <a:solidFill>
                  <a:schemeClr val="tx1"/>
                </a:solidFill>
              </a:rPr>
              <a:t>       PUTEREA LEADER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181395" y="1494744"/>
            <a:ext cx="42223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>
              <a:buClr>
                <a:schemeClr val="accent2"/>
              </a:buClr>
              <a:buFont typeface="Monotype Sorts" pitchFamily="2" charset="2"/>
              <a:buNone/>
            </a:pPr>
            <a:r>
              <a:rPr lang="ro-RO" b="1" dirty="0"/>
              <a:t>Abordare</a:t>
            </a:r>
            <a:r>
              <a:rPr lang="es-ES_tradnl" b="1" dirty="0"/>
              <a:t> </a:t>
            </a:r>
            <a:r>
              <a:rPr lang="es-ES_tradnl" b="1" dirty="0" err="1"/>
              <a:t>teritorial</a:t>
            </a:r>
            <a:r>
              <a:rPr lang="ro-RO" b="1" dirty="0" smtClean="0"/>
              <a:t>ă </a:t>
            </a:r>
            <a:r>
              <a:rPr lang="ro-RO" dirty="0" smtClean="0"/>
              <a:t>– </a:t>
            </a:r>
            <a:r>
              <a:rPr lang="ro-RO" sz="1400" dirty="0" smtClean="0"/>
              <a:t>utilizarea resurselor locale</a:t>
            </a:r>
          </a:p>
          <a:p>
            <a:pPr eaLnBrk="0" hangingPunct="0">
              <a:buClr>
                <a:schemeClr val="accent2"/>
              </a:buClr>
              <a:buFont typeface="Monotype Sorts" pitchFamily="2" charset="2"/>
              <a:buNone/>
            </a:pPr>
            <a:r>
              <a:rPr lang="ro-RO" sz="1400" dirty="0" smtClean="0"/>
              <a:t> in activitati integrate si crearea unei viziuni comune</a:t>
            </a:r>
            <a:endParaRPr lang="fr-FR" sz="1400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5051191" y="4761422"/>
            <a:ext cx="326095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buClr>
                <a:schemeClr val="accent2"/>
              </a:buClr>
              <a:buFont typeface="Monotype Sorts" pitchFamily="2" charset="2"/>
              <a:buNone/>
            </a:pPr>
            <a:r>
              <a:rPr lang="es-ES_tradnl" u="none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</a:t>
            </a:r>
            <a:r>
              <a:rPr lang="ro-RO" u="none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ovare - </a:t>
            </a:r>
            <a:r>
              <a:rPr lang="it-IT" sz="1400" dirty="0"/>
              <a:t>căutarea de răspunsuri noi la </a:t>
            </a:r>
            <a:endParaRPr lang="ro-RO" sz="1400" dirty="0" smtClean="0"/>
          </a:p>
          <a:p>
            <a:pPr eaLnBrk="0" hangingPunct="0">
              <a:buClr>
                <a:schemeClr val="accent2"/>
              </a:buClr>
              <a:buFont typeface="Monotype Sorts" pitchFamily="2" charset="2"/>
              <a:buNone/>
            </a:pPr>
            <a:r>
              <a:rPr lang="it-IT" sz="1400" dirty="0" smtClean="0"/>
              <a:t>problemele </a:t>
            </a:r>
            <a:r>
              <a:rPr lang="it-IT" sz="1400" dirty="0"/>
              <a:t>existente ale dezvoltării rurale</a:t>
            </a:r>
            <a:endParaRPr lang="es-ES_tradnl" sz="1400" b="0" u="none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666795" y="3362950"/>
            <a:ext cx="2514600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buClr>
                <a:schemeClr val="accent2"/>
              </a:buClr>
              <a:buFont typeface="Monotype Sorts" pitchFamily="2" charset="2"/>
              <a:buNone/>
            </a:pPr>
            <a:r>
              <a:rPr lang="es-ES_tradnl" b="1" u="none" dirty="0"/>
              <a:t>Re</a:t>
            </a:r>
            <a:r>
              <a:rPr lang="ro-RO" b="1" u="none" dirty="0"/>
              <a:t>ţea şi </a:t>
            </a:r>
            <a:r>
              <a:rPr lang="ro-RO" b="1" u="none" dirty="0" smtClean="0"/>
              <a:t>cooperare </a:t>
            </a:r>
            <a:r>
              <a:rPr lang="ro-RO" u="none" dirty="0" smtClean="0"/>
              <a:t>-</a:t>
            </a:r>
          </a:p>
          <a:p>
            <a:pPr eaLnBrk="0" hangingPunct="0">
              <a:buClr>
                <a:schemeClr val="accent2"/>
              </a:buClr>
              <a:buFont typeface="Monotype Sorts" pitchFamily="2" charset="2"/>
              <a:buNone/>
            </a:pPr>
            <a:r>
              <a:rPr lang="it-IT" sz="1400" dirty="0"/>
              <a:t>implementarea proiectelor de cooperare</a:t>
            </a:r>
            <a:endParaRPr lang="fr-FR" sz="1400" u="none" dirty="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66796" y="2106847"/>
            <a:ext cx="2892626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2"/>
              </a:buClr>
            </a:pPr>
            <a:r>
              <a:rPr lang="es-ES_tradnl" b="1" u="none" dirty="0"/>
              <a:t>Finan</a:t>
            </a:r>
            <a:r>
              <a:rPr lang="ro-RO" b="1" u="none" dirty="0"/>
              <a:t>ţare şi management de proximitate </a:t>
            </a:r>
            <a:r>
              <a:rPr lang="ro-RO" u="none" dirty="0" smtClean="0"/>
              <a:t>- </a:t>
            </a:r>
            <a:r>
              <a:rPr lang="it-IT" sz="1400" dirty="0"/>
              <a:t>interconectarea parteneriatelor locale.</a:t>
            </a:r>
            <a:endParaRPr lang="ro-RO" sz="1400" dirty="0"/>
          </a:p>
          <a:p>
            <a:pPr eaLnBrk="0" hangingPunct="0">
              <a:buClr>
                <a:schemeClr val="accent2"/>
              </a:buClr>
              <a:buFont typeface="Monotype Sorts" pitchFamily="2" charset="2"/>
              <a:buNone/>
            </a:pPr>
            <a:endParaRPr lang="fr-FR" b="0" u="none" dirty="0"/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5940152" y="3695546"/>
            <a:ext cx="236061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buClr>
                <a:schemeClr val="accent2"/>
              </a:buClr>
              <a:buFont typeface="Monotype Sorts" pitchFamily="2" charset="2"/>
              <a:buNone/>
            </a:pPr>
            <a:r>
              <a:rPr lang="ro-RO" b="1" u="none" dirty="0"/>
              <a:t>Parteneriat şi </a:t>
            </a:r>
            <a:r>
              <a:rPr lang="es-ES_tradnl" b="1" u="none" dirty="0" smtClean="0"/>
              <a:t>GAL</a:t>
            </a:r>
            <a:r>
              <a:rPr lang="ro-RO" b="1" u="none" dirty="0" smtClean="0"/>
              <a:t> </a:t>
            </a:r>
            <a:r>
              <a:rPr lang="ro-RO" u="none" dirty="0" smtClean="0"/>
              <a:t>- </a:t>
            </a:r>
            <a:r>
              <a:rPr lang="ro-RO" sz="1400" dirty="0"/>
              <a:t>realizarea unui parteneriat public-privat interesat în dezvoltarea zonei</a:t>
            </a:r>
            <a:endParaRPr lang="fr-FR" sz="1400" b="0" u="none" dirty="0"/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5809709" y="2330413"/>
            <a:ext cx="3014712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2"/>
              </a:buClr>
              <a:buFont typeface="Monotype Sorts" pitchFamily="2" charset="2"/>
              <a:buNone/>
            </a:pPr>
            <a:r>
              <a:rPr lang="ro-RO" b="1" u="none" dirty="0"/>
              <a:t>Abordare</a:t>
            </a:r>
            <a:r>
              <a:rPr lang="es-ES_tradnl" b="1" u="none" dirty="0"/>
              <a:t> </a:t>
            </a:r>
            <a:r>
              <a:rPr lang="es-ES_tradnl" b="1" u="none" dirty="0" err="1"/>
              <a:t>ascendent</a:t>
            </a:r>
            <a:r>
              <a:rPr lang="ro-RO" b="1" u="none" dirty="0" smtClean="0"/>
              <a:t>ă- </a:t>
            </a:r>
            <a:r>
              <a:rPr lang="ro-RO" sz="1400" dirty="0"/>
              <a:t>participarea activă a populaţiei locale la planificarea, luarea deciziilor şi implementarea strategiilor necesare dezvoltării zonei</a:t>
            </a:r>
            <a:endParaRPr lang="fr-FR" sz="1400" b="0" u="none" dirty="0"/>
          </a:p>
        </p:txBody>
      </p:sp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658362" y="4365104"/>
            <a:ext cx="3481590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buClr>
                <a:schemeClr val="accent2"/>
              </a:buClr>
              <a:buFont typeface="Monotype Sorts" pitchFamily="2" charset="2"/>
              <a:buNone/>
            </a:pPr>
            <a:r>
              <a:rPr lang="ro-RO" b="1" u="none" dirty="0"/>
              <a:t>Abordare</a:t>
            </a:r>
            <a:r>
              <a:rPr lang="es-ES_tradnl" b="1" u="none" dirty="0"/>
              <a:t> integra</a:t>
            </a:r>
            <a:r>
              <a:rPr lang="ro-RO" b="1" u="none" dirty="0" smtClean="0"/>
              <a:t>tă </a:t>
            </a:r>
            <a:r>
              <a:rPr lang="ro-RO" u="none" dirty="0" smtClean="0"/>
              <a:t>-</a:t>
            </a:r>
            <a:r>
              <a:rPr lang="ro-RO" dirty="0"/>
              <a:t> </a:t>
            </a:r>
            <a:r>
              <a:rPr lang="ro-RO" sz="1400" dirty="0"/>
              <a:t>a strategiilor bazate pe interacţiunea partenerilor din toate sectoarele economiei locale, pentru a planifica şi pune în comun problemele din mediul rural</a:t>
            </a:r>
            <a:endParaRPr lang="es-ES_tradnl" sz="1400" b="0" u="none" dirty="0"/>
          </a:p>
        </p:txBody>
      </p:sp>
    </p:spTree>
    <p:extLst>
      <p:ext uri="{BB962C8B-B14F-4D97-AF65-F5344CB8AC3E}">
        <p14:creationId xmlns:p14="http://schemas.microsoft.com/office/powerpoint/2010/main" xmlns="" val="1726649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  <p:bldP spid="10" grpId="0" autoUpdateAnimBg="0"/>
      <p:bldP spid="11" grpId="0" autoUpdateAnimBg="0"/>
      <p:bldP spid="12" grpId="0" autoUpdateAnimBg="0"/>
      <p:bldP spid="13" grpId="0" autoUpdateAnimBg="0"/>
      <p:bldP spid="14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o-RO" b="1" dirty="0" smtClean="0"/>
              <a:t>MĂSURILE AXEI LEADER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616" y="1556792"/>
            <a:ext cx="7647384" cy="4082009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o-RO" sz="1600" dirty="0">
                <a:latin typeface="+mj-lt"/>
              </a:rPr>
              <a:t>Măsura 41 „Implementarea strategiilor de dezvoltare locală” cu cele trei sub-măsuri:</a:t>
            </a:r>
          </a:p>
          <a:p>
            <a:pPr lvl="4">
              <a:buFont typeface="Wingdings" pitchFamily="2" charset="2"/>
              <a:buChar char="v"/>
              <a:defRPr/>
            </a:pPr>
            <a:r>
              <a:rPr lang="ro-RO" sz="1600" dirty="0">
                <a:latin typeface="+mj-lt"/>
              </a:rPr>
              <a:t>411 „Creşterea competitivităţii sectoarelor agricol şi forestier</a:t>
            </a:r>
            <a:r>
              <a:rPr lang="ro-RO" sz="1600" dirty="0" smtClean="0">
                <a:latin typeface="+mj-lt"/>
              </a:rPr>
              <a:t>”;</a:t>
            </a:r>
          </a:p>
          <a:p>
            <a:pPr lvl="4">
              <a:buFont typeface="Wingdings" pitchFamily="2" charset="2"/>
              <a:buChar char="v"/>
              <a:defRPr/>
            </a:pPr>
            <a:r>
              <a:rPr lang="ro-RO" sz="1600" dirty="0" smtClean="0">
                <a:latin typeface="+mj-lt"/>
              </a:rPr>
              <a:t>412 Îmbunătățirea mediului și a spațiului rural</a:t>
            </a:r>
            <a:endParaRPr lang="ro-RO" sz="1600" dirty="0">
              <a:latin typeface="+mj-lt"/>
            </a:endParaRPr>
          </a:p>
          <a:p>
            <a:pPr lvl="4">
              <a:buFont typeface="Wingdings" pitchFamily="2" charset="2"/>
              <a:buChar char="v"/>
              <a:defRPr/>
            </a:pPr>
            <a:r>
              <a:rPr lang="ro-RO" sz="1600" dirty="0" smtClean="0">
                <a:latin typeface="+mj-lt"/>
              </a:rPr>
              <a:t>413 </a:t>
            </a:r>
            <a:r>
              <a:rPr lang="ro-RO" sz="1600" dirty="0">
                <a:latin typeface="+mj-lt"/>
              </a:rPr>
              <a:t>„Calitatea vieţii şi diversitatea economiei rurale</a:t>
            </a:r>
            <a:r>
              <a:rPr lang="ro-RO" sz="1600" dirty="0" smtClean="0">
                <a:latin typeface="+mj-lt"/>
              </a:rPr>
              <a:t>”.</a:t>
            </a:r>
          </a:p>
          <a:p>
            <a:pPr marL="457200" lvl="1" indent="0">
              <a:buNone/>
              <a:defRPr/>
            </a:pPr>
            <a:endParaRPr lang="ro-RO" sz="1600" dirty="0"/>
          </a:p>
          <a:p>
            <a:pPr>
              <a:defRPr/>
            </a:pPr>
            <a:endParaRPr lang="ro-RO" sz="1600" dirty="0" smtClean="0">
              <a:latin typeface="+mj-lt"/>
            </a:endParaRPr>
          </a:p>
          <a:p>
            <a:pPr>
              <a:defRPr/>
            </a:pPr>
            <a:endParaRPr lang="ro-RO" sz="1600" dirty="0" smtClean="0">
              <a:latin typeface="+mj-lt"/>
            </a:endParaRPr>
          </a:p>
          <a:p>
            <a:pPr>
              <a:defRPr/>
            </a:pPr>
            <a:endParaRPr lang="ro-RO" sz="1600" dirty="0">
              <a:latin typeface="+mj-lt"/>
            </a:endParaRPr>
          </a:p>
          <a:p>
            <a:pPr>
              <a:defRPr/>
            </a:pPr>
            <a:endParaRPr lang="ro-RO" sz="1600" dirty="0" smtClean="0">
              <a:latin typeface="+mj-lt"/>
            </a:endParaRPr>
          </a:p>
          <a:p>
            <a:pPr>
              <a:defRPr/>
            </a:pPr>
            <a:endParaRPr lang="ro-RO" sz="1600" dirty="0">
              <a:latin typeface="+mj-lt"/>
            </a:endParaRPr>
          </a:p>
          <a:p>
            <a:pPr>
              <a:defRPr/>
            </a:pPr>
            <a:endParaRPr lang="ro-RO" sz="1600" dirty="0" smtClean="0">
              <a:latin typeface="+mj-lt"/>
            </a:endParaRPr>
          </a:p>
          <a:p>
            <a:pPr>
              <a:defRPr/>
            </a:pPr>
            <a:r>
              <a:rPr lang="ro-RO" sz="1600" dirty="0" smtClean="0">
                <a:latin typeface="+mj-lt"/>
              </a:rPr>
              <a:t>Măsura </a:t>
            </a:r>
            <a:r>
              <a:rPr lang="ro-RO" sz="1600" dirty="0">
                <a:latin typeface="+mj-lt"/>
              </a:rPr>
              <a:t>421 „Implementarea proiectelor de cooperare”.</a:t>
            </a:r>
          </a:p>
          <a:p>
            <a:pPr>
              <a:defRPr/>
            </a:pPr>
            <a:r>
              <a:rPr lang="ro-RO" sz="1600" dirty="0">
                <a:latin typeface="+mj-lt"/>
              </a:rPr>
              <a:t>Măsura 431.2 „Funcţionarea GAL, dobândirea de competenţe </a:t>
            </a:r>
            <a:r>
              <a:rPr lang="ro-RO" sz="1600" dirty="0" smtClean="0">
                <a:latin typeface="+mj-lt"/>
              </a:rPr>
              <a:t>și </a:t>
            </a:r>
            <a:r>
              <a:rPr lang="ro-RO" sz="1600" dirty="0">
                <a:latin typeface="+mj-lt"/>
              </a:rPr>
              <a:t>animarea teritoriului</a:t>
            </a:r>
            <a:r>
              <a:rPr lang="ro-RO" sz="1600" dirty="0" smtClean="0">
                <a:latin typeface="+mj-lt"/>
              </a:rPr>
              <a:t>”.</a:t>
            </a:r>
            <a:endParaRPr lang="ro-RO" sz="1600" dirty="0">
              <a:latin typeface="+mj-lt"/>
            </a:endParaRPr>
          </a:p>
        </p:txBody>
      </p:sp>
      <p:sp>
        <p:nvSpPr>
          <p:cNvPr id="5" name="Oval Callout 4"/>
          <p:cNvSpPr/>
          <p:nvPr/>
        </p:nvSpPr>
        <p:spPr>
          <a:xfrm>
            <a:off x="323528" y="1916832"/>
            <a:ext cx="2592288" cy="1440160"/>
          </a:xfrm>
          <a:prstGeom prst="wedgeEllipseCallout">
            <a:avLst>
              <a:gd name="adj1" fmla="val 72682"/>
              <a:gd name="adj2" fmla="val -57519"/>
            </a:avLst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1400" b="1" dirty="0" smtClean="0">
                <a:solidFill>
                  <a:srgbClr val="FF0000"/>
                </a:solidFill>
              </a:rPr>
              <a:t>BENEFICIARII SUNT persoane fizice (publice/private) sau juridice din TERITORIUL UNUI GAL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4" name="Horizontal Scroll 3"/>
          <p:cNvSpPr/>
          <p:nvPr/>
        </p:nvSpPr>
        <p:spPr>
          <a:xfrm>
            <a:off x="1403648" y="3140968"/>
            <a:ext cx="7128792" cy="1656184"/>
          </a:xfrm>
          <a:prstGeom prst="horizontalScroll">
            <a:avLst>
              <a:gd name="adj" fmla="val 13267"/>
            </a:avLst>
          </a:prstGeom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b="1" dirty="0" smtClean="0">
                <a:solidFill>
                  <a:srgbClr val="FF0000"/>
                </a:solidFill>
              </a:rPr>
              <a:t>In cadrul MĂSURII 41 se pot depune inclusiv proiecte pe tipicul celor  finanțate </a:t>
            </a:r>
            <a:r>
              <a:rPr lang="ro-RO" b="1" dirty="0">
                <a:solidFill>
                  <a:srgbClr val="FF0000"/>
                </a:solidFill>
              </a:rPr>
              <a:t>î</a:t>
            </a:r>
            <a:r>
              <a:rPr lang="ro-RO" b="1" dirty="0" smtClean="0">
                <a:solidFill>
                  <a:srgbClr val="FF0000"/>
                </a:solidFill>
              </a:rPr>
              <a:t>n cadrul măsurilor 112, 121, 313, 123, 312</a:t>
            </a:r>
            <a:r>
              <a:rPr lang="ro-RO" b="1" dirty="0">
                <a:solidFill>
                  <a:srgbClr val="FF0000"/>
                </a:solidFill>
              </a:rPr>
              <a:t> </a:t>
            </a:r>
            <a:r>
              <a:rPr lang="ro-RO" b="1" dirty="0" smtClean="0">
                <a:solidFill>
                  <a:srgbClr val="FF0000"/>
                </a:solidFill>
              </a:rPr>
              <a:t>sau 322 din PNDR, adaptate cerințelor locale, așa cum sunt ele descrise în cadrul Strategiilor de Dezvoltare Locală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4716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92696"/>
            <a:ext cx="7010400" cy="831304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o-RO" sz="2400" b="1" dirty="0" smtClean="0"/>
              <a:t>Funcţionarea </a:t>
            </a:r>
            <a:r>
              <a:rPr lang="ro-RO" sz="2400" b="1" dirty="0"/>
              <a:t>GAL, dobândirea de competenţe </a:t>
            </a:r>
            <a:r>
              <a:rPr lang="ro-RO" sz="2400" b="1" dirty="0" smtClean="0"/>
              <a:t>și </a:t>
            </a:r>
            <a:r>
              <a:rPr lang="ro-RO" sz="2400" b="1" dirty="0"/>
              <a:t>animarea </a:t>
            </a:r>
            <a:r>
              <a:rPr lang="ro-RO" sz="2400" b="1" dirty="0" smtClean="0"/>
              <a:t>teritoriului.</a:t>
            </a:r>
            <a:endParaRPr lang="ro-RO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676400"/>
            <a:ext cx="7719392" cy="3962401"/>
          </a:xfrm>
        </p:spPr>
        <p:txBody>
          <a:bodyPr/>
          <a:lstStyle/>
          <a:p>
            <a:pPr marL="0" indent="0" algn="just">
              <a:buNone/>
            </a:pPr>
            <a:r>
              <a:rPr lang="ro-RO" dirty="0" smtClean="0"/>
              <a:t>	GAL-urile </a:t>
            </a:r>
            <a:r>
              <a:rPr lang="ro-RO" b="0" dirty="0"/>
              <a:t>selectate spre finanțare </a:t>
            </a:r>
            <a:r>
              <a:rPr lang="ro-RO" dirty="0"/>
              <a:t>au semnat un CONTRACT DE FINANȚARE prin care și-au asumat implementarea </a:t>
            </a:r>
            <a:r>
              <a:rPr lang="ro-RO" dirty="0" smtClean="0"/>
              <a:t>Strategiilor </a:t>
            </a:r>
            <a:r>
              <a:rPr lang="ro-RO" dirty="0"/>
              <a:t>de Dezvoltare </a:t>
            </a:r>
            <a:r>
              <a:rPr lang="ro-RO" dirty="0" smtClean="0"/>
              <a:t>Locală </a:t>
            </a:r>
            <a:r>
              <a:rPr lang="ro-RO" b="0" dirty="0"/>
              <a:t>până </a:t>
            </a:r>
            <a:r>
              <a:rPr lang="ro-RO" sz="2100" b="0" dirty="0"/>
              <a:t>în 31 decembrie 2015</a:t>
            </a:r>
            <a:r>
              <a:rPr lang="ro-RO" sz="2100" dirty="0"/>
              <a:t>, </a:t>
            </a:r>
            <a:r>
              <a:rPr lang="ro-RO" sz="2100" b="0" dirty="0"/>
              <a:t>urmând să primească finanțare pentru </a:t>
            </a:r>
            <a:r>
              <a:rPr lang="ro-RO" sz="2100" b="0" dirty="0" smtClean="0"/>
              <a:t>asigurarea </a:t>
            </a:r>
            <a:r>
              <a:rPr lang="ro-RO" sz="2100" b="0" dirty="0"/>
              <a:t>cheltuielilor pentru f</a:t>
            </a:r>
            <a:r>
              <a:rPr lang="en-US" sz="2100" b="0" dirty="0" err="1"/>
              <a:t>unc</a:t>
            </a:r>
            <a:r>
              <a:rPr lang="ro-RO" sz="2100" b="0" dirty="0"/>
              <a:t>ț</a:t>
            </a:r>
            <a:r>
              <a:rPr lang="en-US" sz="2100" b="0" dirty="0" err="1"/>
              <a:t>ionare</a:t>
            </a:r>
            <a:r>
              <a:rPr lang="ro-RO" sz="2100" b="0" dirty="0"/>
              <a:t>,  dobândire </a:t>
            </a:r>
            <a:r>
              <a:rPr lang="ro-RO" sz="2100" b="0" dirty="0" smtClean="0"/>
              <a:t>de </a:t>
            </a:r>
            <a:r>
              <a:rPr lang="ro-RO" sz="2100" b="0" dirty="0"/>
              <a:t>competențe și animarea teritoriului.</a:t>
            </a:r>
            <a:endParaRPr lang="en-US" sz="2100" b="0" dirty="0"/>
          </a:p>
          <a:p>
            <a:pPr marL="0" indent="0">
              <a:buNone/>
            </a:pPr>
            <a:endParaRPr lang="ro-RO" dirty="0" smtClean="0"/>
          </a:p>
          <a:p>
            <a:pPr marL="0" indent="0" algn="just">
              <a:buNone/>
            </a:pPr>
            <a:r>
              <a:rPr lang="ro-RO" i="1" dirty="0" smtClean="0"/>
              <a:t>	Strategiile </a:t>
            </a:r>
            <a:r>
              <a:rPr lang="ro-RO" i="1" dirty="0"/>
              <a:t>de Dezvoltare </a:t>
            </a:r>
            <a:r>
              <a:rPr lang="ro-RO" i="1" dirty="0" smtClean="0"/>
              <a:t>Locală </a:t>
            </a:r>
            <a:r>
              <a:rPr lang="ro-RO" i="1" dirty="0"/>
              <a:t>propuse de către GAL-uri </a:t>
            </a:r>
            <a:r>
              <a:rPr lang="ro-RO" i="1" dirty="0" smtClean="0"/>
              <a:t>sunt orientate spre anumite direcții strategice de acțiune și implică </a:t>
            </a:r>
            <a:r>
              <a:rPr lang="ro-RO" i="1" dirty="0"/>
              <a:t>mobilizarea actorilor din teritoriu pentru realizarea de proiecte </a:t>
            </a:r>
            <a:r>
              <a:rPr lang="ro-RO" i="1" dirty="0" smtClean="0"/>
              <a:t>ce se vor finanța în cadrul Măsurilor 41 și 421 din AXA LEADER. </a:t>
            </a:r>
            <a:endParaRPr lang="ro-RO" i="1" dirty="0"/>
          </a:p>
          <a:p>
            <a:pPr marL="0" indent="0">
              <a:lnSpc>
                <a:spcPct val="80000"/>
              </a:lnSpc>
              <a:buNone/>
            </a:pPr>
            <a:endParaRPr lang="ro-RO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800720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o-RO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 FACEM</a:t>
            </a:r>
            <a:endParaRPr lang="en-US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76400"/>
            <a:ext cx="8295456" cy="3962401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80000"/>
              </a:lnSpc>
              <a:buFont typeface="Wingdings" pitchFamily="2" charset="2"/>
              <a:buChar char="ü"/>
            </a:pPr>
            <a:endParaRPr lang="ro-RO" dirty="0" smtClean="0"/>
          </a:p>
          <a:p>
            <a:pPr lvl="2">
              <a:lnSpc>
                <a:spcPct val="80000"/>
              </a:lnSpc>
              <a:buFont typeface="Wingdings" pitchFamily="2" charset="2"/>
              <a:buChar char="ü"/>
            </a:pPr>
            <a:endParaRPr lang="ro-RO" dirty="0" smtClean="0"/>
          </a:p>
          <a:p>
            <a:pPr lvl="3">
              <a:lnSpc>
                <a:spcPct val="80000"/>
              </a:lnSpc>
              <a:buFont typeface="Wingdings" pitchFamily="2" charset="2"/>
              <a:buChar char="v"/>
            </a:pPr>
            <a:r>
              <a:rPr lang="ro-RO" dirty="0" smtClean="0"/>
              <a:t>Reprezentarea intereselor locuitorilor şi comunităţilor</a:t>
            </a:r>
          </a:p>
          <a:p>
            <a:pPr marL="1257300" lvl="3" indent="0">
              <a:lnSpc>
                <a:spcPct val="80000"/>
              </a:lnSpc>
              <a:buNone/>
            </a:pPr>
            <a:r>
              <a:rPr lang="ro-RO" dirty="0" smtClean="0"/>
              <a:t> </a:t>
            </a:r>
          </a:p>
          <a:p>
            <a:pPr lvl="3">
              <a:lnSpc>
                <a:spcPct val="80000"/>
              </a:lnSpc>
              <a:buFont typeface="Wingdings" pitchFamily="2" charset="2"/>
              <a:buChar char="v"/>
            </a:pPr>
            <a:r>
              <a:rPr lang="ro-RO" dirty="0" smtClean="0"/>
              <a:t>Mobilizarea </a:t>
            </a:r>
            <a:r>
              <a:rPr lang="ro-RO" dirty="0"/>
              <a:t>populaţiei </a:t>
            </a:r>
            <a:r>
              <a:rPr lang="ro-RO" dirty="0" smtClean="0"/>
              <a:t>rurale</a:t>
            </a:r>
          </a:p>
          <a:p>
            <a:pPr lvl="3">
              <a:lnSpc>
                <a:spcPct val="80000"/>
              </a:lnSpc>
              <a:buFont typeface="Wingdings" pitchFamily="2" charset="2"/>
              <a:buChar char="v"/>
            </a:pPr>
            <a:endParaRPr lang="ro-RO" dirty="0" smtClean="0"/>
          </a:p>
          <a:p>
            <a:pPr lvl="3">
              <a:lnSpc>
                <a:spcPct val="80000"/>
              </a:lnSpc>
              <a:buFont typeface="Wingdings" pitchFamily="2" charset="2"/>
              <a:buChar char="v"/>
            </a:pPr>
            <a:r>
              <a:rPr lang="ro-RO" dirty="0" smtClean="0"/>
              <a:t>Consolidarea </a:t>
            </a:r>
            <a:r>
              <a:rPr lang="ro-RO" dirty="0"/>
              <a:t>culturii şi identităţii </a:t>
            </a:r>
            <a:r>
              <a:rPr lang="ro-RO" dirty="0" smtClean="0"/>
              <a:t>teritoriului</a:t>
            </a:r>
          </a:p>
          <a:p>
            <a:pPr lvl="3">
              <a:lnSpc>
                <a:spcPct val="80000"/>
              </a:lnSpc>
              <a:buFont typeface="Wingdings" pitchFamily="2" charset="2"/>
              <a:buChar char="v"/>
            </a:pPr>
            <a:endParaRPr lang="ro-RO" dirty="0" smtClean="0"/>
          </a:p>
          <a:p>
            <a:pPr lvl="3">
              <a:lnSpc>
                <a:spcPct val="80000"/>
              </a:lnSpc>
              <a:buFont typeface="Wingdings" pitchFamily="2" charset="2"/>
              <a:buChar char="v"/>
            </a:pPr>
            <a:r>
              <a:rPr lang="ro-RO" dirty="0"/>
              <a:t>Valorificarea imaginii teritoriului </a:t>
            </a:r>
            <a:endParaRPr lang="ro-RO" dirty="0" smtClean="0"/>
          </a:p>
          <a:p>
            <a:pPr lvl="3">
              <a:lnSpc>
                <a:spcPct val="80000"/>
              </a:lnSpc>
              <a:buFont typeface="Wingdings" pitchFamily="2" charset="2"/>
              <a:buChar char="v"/>
            </a:pPr>
            <a:endParaRPr lang="ro-RO" dirty="0"/>
          </a:p>
          <a:p>
            <a:pPr lvl="3">
              <a:lnSpc>
                <a:spcPct val="80000"/>
              </a:lnSpc>
              <a:buFont typeface="Wingdings" pitchFamily="2" charset="2"/>
              <a:buChar char="v"/>
            </a:pPr>
            <a:r>
              <a:rPr lang="ro-RO" dirty="0" smtClean="0"/>
              <a:t> </a:t>
            </a:r>
            <a:r>
              <a:rPr lang="ro-RO" dirty="0"/>
              <a:t>Conservarea şi gestionarea resurselor naturale </a:t>
            </a:r>
            <a:endParaRPr lang="ro-RO" dirty="0" smtClean="0"/>
          </a:p>
          <a:p>
            <a:pPr lvl="3">
              <a:lnSpc>
                <a:spcPct val="80000"/>
              </a:lnSpc>
              <a:buFont typeface="Wingdings" pitchFamily="2" charset="2"/>
              <a:buChar char="v"/>
            </a:pPr>
            <a:endParaRPr lang="ro-RO" dirty="0" smtClean="0"/>
          </a:p>
          <a:p>
            <a:pPr lvl="3">
              <a:lnSpc>
                <a:spcPct val="80000"/>
              </a:lnSpc>
              <a:buFont typeface="Wingdings" pitchFamily="2" charset="2"/>
              <a:buChar char="v"/>
            </a:pPr>
            <a:r>
              <a:rPr lang="ro-RO" dirty="0"/>
              <a:t>Combinarea cunoștințelor tehnice, a competenţelor şi a creării de locuri de muncă </a:t>
            </a:r>
            <a:endParaRPr lang="ro-RO" dirty="0" smtClean="0"/>
          </a:p>
          <a:p>
            <a:pPr lvl="3">
              <a:lnSpc>
                <a:spcPct val="80000"/>
              </a:lnSpc>
              <a:buFont typeface="Wingdings" pitchFamily="2" charset="2"/>
              <a:buChar char="v"/>
            </a:pPr>
            <a:endParaRPr lang="ro-RO" dirty="0"/>
          </a:p>
          <a:p>
            <a:pPr lvl="3">
              <a:lnSpc>
                <a:spcPct val="80000"/>
              </a:lnSpc>
              <a:buFont typeface="Wingdings" pitchFamily="2" charset="2"/>
              <a:buChar char="v"/>
            </a:pPr>
            <a:r>
              <a:rPr lang="ro-RO" dirty="0" smtClean="0"/>
              <a:t>Dezvoltarea  </a:t>
            </a:r>
            <a:r>
              <a:rPr lang="ro-RO" dirty="0"/>
              <a:t>de activităţi şi accesarea pieţelor </a:t>
            </a:r>
            <a:endParaRPr lang="ro-RO" dirty="0" smtClean="0"/>
          </a:p>
          <a:p>
            <a:pPr lvl="3">
              <a:lnSpc>
                <a:spcPct val="80000"/>
              </a:lnSpc>
              <a:buFont typeface="Wingdings" pitchFamily="2" charset="2"/>
              <a:buChar char="v"/>
            </a:pPr>
            <a:endParaRPr lang="ro-RO" dirty="0"/>
          </a:p>
          <a:p>
            <a:pPr lvl="3">
              <a:lnSpc>
                <a:spcPct val="80000"/>
              </a:lnSpc>
              <a:buFont typeface="Wingdings" pitchFamily="2" charset="2"/>
              <a:buChar char="v"/>
            </a:pPr>
            <a:r>
              <a:rPr lang="ro-RO" dirty="0"/>
              <a:t>Echilibrarea migraţiilor şi asigurarea inserţiei socio-profesionale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o-RO" dirty="0" smtClean="0"/>
              <a:t> </a:t>
            </a:r>
          </a:p>
          <a:p>
            <a:pPr>
              <a:lnSpc>
                <a:spcPct val="80000"/>
              </a:lnSpc>
              <a:buFont typeface="Wingdings" pitchFamily="2" charset="2"/>
              <a:buChar char="ü"/>
            </a:pPr>
            <a:endParaRPr lang="ro-RO" dirty="0" smtClean="0"/>
          </a:p>
          <a:p>
            <a:pPr>
              <a:lnSpc>
                <a:spcPct val="80000"/>
              </a:lnSpc>
              <a:buFont typeface="Wingdings" pitchFamily="2" charset="2"/>
              <a:buChar char="ü"/>
            </a:pPr>
            <a:endParaRPr lang="ro-RO" dirty="0" smtClean="0"/>
          </a:p>
          <a:p>
            <a:pPr>
              <a:lnSpc>
                <a:spcPct val="80000"/>
              </a:lnSpc>
              <a:buFont typeface="Wingdings" pitchFamily="2" charset="2"/>
              <a:buChar char="ü"/>
            </a:pPr>
            <a:endParaRPr lang="ro-RO" dirty="0"/>
          </a:p>
          <a:p>
            <a:pPr>
              <a:lnSpc>
                <a:spcPct val="80000"/>
              </a:lnSpc>
              <a:buFont typeface="Wingdings" pitchFamily="2" charset="2"/>
              <a:buChar char="ü"/>
            </a:pPr>
            <a:endParaRPr lang="ro-RO" dirty="0" smtClean="0"/>
          </a:p>
          <a:p>
            <a:pPr>
              <a:lnSpc>
                <a:spcPct val="80000"/>
              </a:lnSpc>
              <a:buFont typeface="Wingdings" pitchFamily="2" charset="2"/>
              <a:buChar char="ü"/>
            </a:pPr>
            <a:endParaRPr lang="ro-RO" dirty="0" smtClean="0"/>
          </a:p>
          <a:p>
            <a:pPr marL="0" indent="0">
              <a:lnSpc>
                <a:spcPct val="80000"/>
              </a:lnSpc>
              <a:buNone/>
            </a:pP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xmlns="" val="1308795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o-RO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o-RO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CUM FACEM</a:t>
            </a:r>
            <a:endParaRPr lang="en-US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628800"/>
            <a:ext cx="7730480" cy="3962401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endParaRPr lang="ro-RO" sz="2100" dirty="0" smtClean="0">
              <a:solidFill>
                <a:srgbClr val="7030A0"/>
              </a:solidFill>
              <a:latin typeface="+mj-lt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ro-RO" sz="2100" dirty="0" smtClean="0">
                <a:solidFill>
                  <a:srgbClr val="7030A0"/>
                </a:solidFill>
                <a:latin typeface="+mj-lt"/>
              </a:rPr>
              <a:t>Faza incipientă: Elaborarea Strategiei de Dezvoltare Locală</a:t>
            </a:r>
          </a:p>
          <a:p>
            <a:pPr lvl="1" indent="-342900" algn="just">
              <a:lnSpc>
                <a:spcPct val="80000"/>
              </a:lnSpc>
              <a:buFont typeface="Wingdings" pitchFamily="2" charset="2"/>
              <a:buChar char="v"/>
            </a:pPr>
            <a:r>
              <a:rPr lang="ro-RO" sz="2100" dirty="0" smtClean="0"/>
              <a:t>Animarea teritoriului, implicarea stakeholderi (grupurilor de interes local) obținerea angajamentului comunităților și actorilor locali</a:t>
            </a:r>
          </a:p>
          <a:p>
            <a:pPr marL="400050" lvl="1" indent="0" algn="just">
              <a:lnSpc>
                <a:spcPct val="80000"/>
              </a:lnSpc>
              <a:buNone/>
            </a:pPr>
            <a:endParaRPr lang="ro-RO" sz="2100" dirty="0"/>
          </a:p>
          <a:p>
            <a:pPr lvl="1" indent="-342900" algn="just">
              <a:lnSpc>
                <a:spcPct val="80000"/>
              </a:lnSpc>
              <a:buFont typeface="Wingdings" pitchFamily="2" charset="2"/>
              <a:buChar char="v"/>
            </a:pPr>
            <a:r>
              <a:rPr lang="ro-RO" sz="2100" dirty="0" smtClean="0"/>
              <a:t>Diagnosticarea teritoriului (analiza SWOT)</a:t>
            </a:r>
          </a:p>
          <a:p>
            <a:pPr marL="400050" lvl="1" indent="0" algn="just">
              <a:lnSpc>
                <a:spcPct val="80000"/>
              </a:lnSpc>
              <a:buNone/>
            </a:pPr>
            <a:endParaRPr lang="ro-RO" sz="2100" dirty="0" smtClean="0"/>
          </a:p>
          <a:p>
            <a:pPr lvl="1" indent="-342900" algn="just">
              <a:lnSpc>
                <a:spcPct val="80000"/>
              </a:lnSpc>
              <a:buFont typeface="Wingdings" pitchFamily="2" charset="2"/>
              <a:buChar char="v"/>
            </a:pPr>
            <a:r>
              <a:rPr lang="ro-RO" sz="2100" dirty="0" smtClean="0"/>
              <a:t>Stabilirea direcțiilor de acțiune și definirea obiectivelor, transpunerea acestora în măsuri </a:t>
            </a:r>
          </a:p>
          <a:p>
            <a:pPr marL="400050" lvl="1" indent="0" algn="just">
              <a:lnSpc>
                <a:spcPct val="80000"/>
              </a:lnSpc>
              <a:buNone/>
            </a:pPr>
            <a:endParaRPr lang="ro-RO" sz="2100" dirty="0" smtClean="0"/>
          </a:p>
          <a:p>
            <a:pPr lvl="1" indent="-342900" algn="just">
              <a:lnSpc>
                <a:spcPct val="80000"/>
              </a:lnSpc>
              <a:buFont typeface="Wingdings" pitchFamily="2" charset="2"/>
              <a:buChar char="v"/>
            </a:pPr>
            <a:r>
              <a:rPr lang="ro-RO" sz="2100" dirty="0" smtClean="0"/>
              <a:t>Definirea resurselor umane și materiale necesare implementării strategiei </a:t>
            </a:r>
          </a:p>
          <a:p>
            <a:pPr marL="400050" lvl="1" indent="0">
              <a:lnSpc>
                <a:spcPct val="80000"/>
              </a:lnSpc>
              <a:buNone/>
            </a:pPr>
            <a:endParaRPr lang="ro-RO" sz="2100" dirty="0"/>
          </a:p>
          <a:p>
            <a:pPr marL="0" indent="0">
              <a:lnSpc>
                <a:spcPct val="80000"/>
              </a:lnSpc>
              <a:buNone/>
            </a:pPr>
            <a:endParaRPr lang="ro-RO" sz="2100" dirty="0">
              <a:solidFill>
                <a:srgbClr val="7030A0"/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endParaRPr lang="ro-RO" sz="2100" dirty="0" smtClean="0">
              <a:solidFill>
                <a:srgbClr val="7030A0"/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endParaRPr lang="ro-RO" sz="2100" dirty="0">
              <a:solidFill>
                <a:srgbClr val="7030A0"/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endParaRPr lang="ro-RO" sz="2100" dirty="0" smtClean="0">
              <a:solidFill>
                <a:srgbClr val="7030A0"/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endParaRPr lang="ro-RO" sz="2100" dirty="0">
              <a:solidFill>
                <a:srgbClr val="7030A0"/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endParaRPr lang="ro-RO" sz="2100" dirty="0" smtClean="0">
              <a:solidFill>
                <a:srgbClr val="7030A0"/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endParaRPr lang="ro-RO" sz="2100" dirty="0">
              <a:solidFill>
                <a:srgbClr val="7030A0"/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endParaRPr lang="ro-RO" sz="2100" dirty="0" smtClean="0">
              <a:solidFill>
                <a:srgbClr val="7030A0"/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endParaRPr lang="ro-RO" sz="2100" dirty="0">
              <a:solidFill>
                <a:srgbClr val="7030A0"/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endParaRPr lang="ro-RO" sz="2100" dirty="0" smtClean="0">
              <a:solidFill>
                <a:srgbClr val="7030A0"/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endParaRPr lang="ro-RO" sz="2100" dirty="0">
              <a:solidFill>
                <a:srgbClr val="7030A0"/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endParaRPr lang="ro-RO" sz="2100" dirty="0" smtClean="0">
              <a:solidFill>
                <a:srgbClr val="7030A0"/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endParaRPr lang="ro-RO" sz="2100" dirty="0">
              <a:solidFill>
                <a:srgbClr val="7030A0"/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endParaRPr lang="ro-RO" sz="2100" dirty="0" smtClean="0">
              <a:solidFill>
                <a:srgbClr val="7030A0"/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endParaRPr lang="ro-RO" sz="2100" dirty="0">
              <a:solidFill>
                <a:srgbClr val="7030A0"/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endParaRPr lang="ro-RO" sz="2100" dirty="0" smtClean="0">
              <a:solidFill>
                <a:srgbClr val="7030A0"/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endParaRPr lang="ro-RO" sz="2100" dirty="0">
              <a:solidFill>
                <a:srgbClr val="7030A0"/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endParaRPr lang="ro-RO" sz="2100" dirty="0" smtClean="0">
              <a:solidFill>
                <a:srgbClr val="7030A0"/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endParaRPr lang="ro-RO" sz="2100" dirty="0">
              <a:solidFill>
                <a:srgbClr val="7030A0"/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endParaRPr lang="ro-RO" sz="2100" dirty="0" smtClean="0">
              <a:solidFill>
                <a:srgbClr val="7030A0"/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endParaRPr lang="ro-RO" sz="2100" dirty="0">
              <a:solidFill>
                <a:srgbClr val="7030A0"/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endParaRPr lang="ro-RO" sz="2100" dirty="0" smtClean="0">
              <a:solidFill>
                <a:srgbClr val="7030A0"/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endParaRPr lang="ro-RO" sz="21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424993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o-RO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o-RO" sz="32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CUM FACEM</a:t>
            </a:r>
            <a:endParaRPr lang="en-US" sz="32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556792"/>
            <a:ext cx="7874496" cy="4034409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endParaRPr lang="ro-RO" sz="2100" dirty="0">
              <a:solidFill>
                <a:srgbClr val="7030A0"/>
              </a:solidFill>
            </a:endParaRPr>
          </a:p>
          <a:p>
            <a:pPr marL="0" indent="0" algn="ctr">
              <a:lnSpc>
                <a:spcPct val="80000"/>
              </a:lnSpc>
              <a:buNone/>
            </a:pPr>
            <a:r>
              <a:rPr lang="ro-RO" sz="2100" dirty="0" smtClean="0">
                <a:solidFill>
                  <a:srgbClr val="7030A0"/>
                </a:solidFill>
                <a:latin typeface="+mj-lt"/>
              </a:rPr>
              <a:t>Faza actuală: Implementarea Strategiilor de Dezvoltare Locală</a:t>
            </a:r>
          </a:p>
          <a:p>
            <a:pPr marL="0" indent="0">
              <a:lnSpc>
                <a:spcPct val="80000"/>
              </a:lnSpc>
              <a:buNone/>
            </a:pPr>
            <a:endParaRPr lang="ro-RO" sz="1900" dirty="0" smtClean="0">
              <a:solidFill>
                <a:srgbClr val="7030A0"/>
              </a:solidFill>
              <a:latin typeface="+mj-lt"/>
            </a:endParaRPr>
          </a:p>
          <a:p>
            <a:pPr lvl="1" algn="just">
              <a:lnSpc>
                <a:spcPct val="80000"/>
              </a:lnSpc>
              <a:buFont typeface="Wingdings" pitchFamily="2" charset="2"/>
              <a:buChar char="v"/>
            </a:pPr>
            <a:r>
              <a:rPr lang="ro-RO" sz="1800" b="1" dirty="0" smtClean="0"/>
              <a:t>Mobilizarea resurselor umane și asigurarea bazei materiale și financiare pentru funcționarea GAL-ului:</a:t>
            </a:r>
          </a:p>
          <a:p>
            <a:pPr lvl="2" algn="just">
              <a:lnSpc>
                <a:spcPct val="80000"/>
              </a:lnSpc>
              <a:buFont typeface="Wingdings" pitchFamily="2" charset="2"/>
              <a:buChar char="ü"/>
            </a:pPr>
            <a:r>
              <a:rPr lang="ro-RO" sz="1700" dirty="0" smtClean="0">
                <a:latin typeface="+mj-lt"/>
              </a:rPr>
              <a:t>Inchirierea </a:t>
            </a:r>
            <a:r>
              <a:rPr lang="ro-RO" sz="1700" dirty="0">
                <a:latin typeface="+mj-lt"/>
              </a:rPr>
              <a:t>de spaţii, achiziţia de echipamente de birotica şi electronice, precum şi a altor echipamente necesare pentru desfăşurarea activităţilor </a:t>
            </a:r>
            <a:r>
              <a:rPr lang="ro-RO" sz="1700" dirty="0" smtClean="0">
                <a:latin typeface="+mj-lt"/>
              </a:rPr>
              <a:t>GAL;</a:t>
            </a:r>
          </a:p>
          <a:p>
            <a:pPr lvl="2" algn="just">
              <a:lnSpc>
                <a:spcPct val="80000"/>
              </a:lnSpc>
              <a:buFont typeface="Wingdings" pitchFamily="2" charset="2"/>
              <a:buChar char="ü"/>
            </a:pPr>
            <a:r>
              <a:rPr lang="ro-RO" sz="1700" dirty="0" smtClean="0">
                <a:latin typeface="+mj-lt"/>
              </a:rPr>
              <a:t>Asigurarea </a:t>
            </a:r>
            <a:r>
              <a:rPr lang="ro-RO" sz="1700" dirty="0">
                <a:latin typeface="+mj-lt"/>
              </a:rPr>
              <a:t>legăturilor de comunicare (telefonie, internet, poştă şi servicii poştale), transport şi </a:t>
            </a:r>
            <a:r>
              <a:rPr lang="ro-RO" sz="1700" dirty="0" smtClean="0">
                <a:latin typeface="+mj-lt"/>
              </a:rPr>
              <a:t>utilităţi</a:t>
            </a:r>
          </a:p>
          <a:p>
            <a:pPr lvl="1">
              <a:buFont typeface="Wingdings" pitchFamily="2" charset="2"/>
              <a:buChar char="v"/>
            </a:pPr>
            <a:r>
              <a:rPr lang="ro-RO" sz="1800" b="1" dirty="0"/>
              <a:t>Instruirea personalului implicat în implementarea strategiei de dezvoltare locală;</a:t>
            </a:r>
          </a:p>
          <a:p>
            <a:pPr lvl="1">
              <a:buFont typeface="Wingdings" pitchFamily="2" charset="2"/>
              <a:buChar char="v"/>
            </a:pPr>
            <a:r>
              <a:rPr lang="ro-RO" sz="1800" b="1" dirty="0" smtClean="0"/>
              <a:t>Instruirea </a:t>
            </a:r>
            <a:r>
              <a:rPr lang="ro-RO" sz="1800" b="1" dirty="0"/>
              <a:t>liderilor locali.</a:t>
            </a:r>
          </a:p>
          <a:p>
            <a:pPr marL="1371600" lvl="3" indent="0" algn="just">
              <a:lnSpc>
                <a:spcPct val="80000"/>
              </a:lnSpc>
              <a:buNone/>
            </a:pPr>
            <a:endParaRPr lang="ro-RO" sz="1800" b="1" dirty="0" smtClean="0">
              <a:latin typeface="+mj-lt"/>
            </a:endParaRPr>
          </a:p>
          <a:p>
            <a:pPr marL="800100" lvl="2" indent="0" algn="just">
              <a:lnSpc>
                <a:spcPct val="80000"/>
              </a:lnSpc>
              <a:buNone/>
            </a:pPr>
            <a:endParaRPr lang="ro-RO" sz="2100" dirty="0" smtClean="0"/>
          </a:p>
        </p:txBody>
      </p:sp>
    </p:spTree>
    <p:extLst>
      <p:ext uri="{BB962C8B-B14F-4D97-AF65-F5344CB8AC3E}">
        <p14:creationId xmlns:p14="http://schemas.microsoft.com/office/powerpoint/2010/main" xmlns="" val="26424993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o-RO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CUM FACEM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676400"/>
            <a:ext cx="7719392" cy="3962401"/>
          </a:xfrm>
        </p:spPr>
        <p:txBody>
          <a:bodyPr/>
          <a:lstStyle/>
          <a:p>
            <a:pPr lvl="1" algn="just">
              <a:lnSpc>
                <a:spcPct val="80000"/>
              </a:lnSpc>
              <a:buFont typeface="Wingdings" pitchFamily="2" charset="2"/>
              <a:buChar char="v"/>
            </a:pPr>
            <a:endParaRPr lang="ro-RO" sz="2100" smtClean="0"/>
          </a:p>
          <a:p>
            <a:pPr lvl="1" algn="just">
              <a:lnSpc>
                <a:spcPct val="80000"/>
              </a:lnSpc>
              <a:buFont typeface="Wingdings" pitchFamily="2" charset="2"/>
              <a:buChar char="v"/>
            </a:pPr>
            <a:r>
              <a:rPr lang="ro-RO" sz="2100" smtClean="0"/>
              <a:t>Planificarea </a:t>
            </a:r>
            <a:r>
              <a:rPr lang="ro-RO" sz="2100" dirty="0"/>
              <a:t>activităților și delegarea responsabilitaților către resursele umane existente la nivelul  structurilor funcționale ale GAL-urilor</a:t>
            </a:r>
            <a:r>
              <a:rPr lang="ro-RO" sz="2100" dirty="0" smtClean="0"/>
              <a:t>.</a:t>
            </a:r>
          </a:p>
          <a:p>
            <a:pPr marL="457200" lvl="1" indent="0" algn="just">
              <a:lnSpc>
                <a:spcPct val="80000"/>
              </a:lnSpc>
              <a:buNone/>
            </a:pPr>
            <a:endParaRPr lang="ro-RO" sz="2100" dirty="0"/>
          </a:p>
          <a:p>
            <a:pPr lvl="1" algn="just">
              <a:lnSpc>
                <a:spcPct val="80000"/>
              </a:lnSpc>
              <a:buFont typeface="Wingdings" pitchFamily="2" charset="2"/>
              <a:buChar char="v"/>
            </a:pPr>
            <a:r>
              <a:rPr lang="ro-RO" sz="2100" dirty="0" smtClean="0"/>
              <a:t>Animarea </a:t>
            </a:r>
            <a:r>
              <a:rPr lang="ro-RO" sz="2100" dirty="0"/>
              <a:t>teritoriului prin organizarea întâlnirilor de lucru,  promovarea strategiei, mobilizarea actorilor din teritoriu, consilierea acestora în vederea pregătirii proiectelor</a:t>
            </a:r>
          </a:p>
          <a:p>
            <a:pPr marL="800100" lvl="2" indent="0" algn="just">
              <a:lnSpc>
                <a:spcPct val="80000"/>
              </a:lnSpc>
              <a:buNone/>
            </a:pPr>
            <a:endParaRPr lang="ro-RO" sz="2100" dirty="0"/>
          </a:p>
          <a:p>
            <a:pPr lvl="1" algn="just">
              <a:lnSpc>
                <a:spcPct val="80000"/>
              </a:lnSpc>
              <a:buFont typeface="Wingdings" pitchFamily="2" charset="2"/>
              <a:buChar char="v"/>
            </a:pPr>
            <a:r>
              <a:rPr lang="ro-RO" sz="2100" dirty="0"/>
              <a:t>Participarea la activităţile reţelei naţionale şi europene de dezvoltare rurală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8036168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895</TotalTime>
  <Words>525</Words>
  <Application>Microsoft Office PowerPoint</Application>
  <PresentationFormat>On-screen Show (4:3)</PresentationFormat>
  <Paragraphs>137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Custom Design</vt:lpstr>
      <vt:lpstr>Office Theme</vt:lpstr>
      <vt:lpstr>FEDERAȚIA NAȚIONALĂ A  GAL-URILOR DIN ROMÂNIA - FNGAL</vt:lpstr>
      <vt:lpstr>CINE SUNTEM</vt:lpstr>
      <vt:lpstr>Structura organizatorică</vt:lpstr>
      <vt:lpstr>Axa LEADER</vt:lpstr>
      <vt:lpstr>ȘAPTE ASPECTE ESENȚIALE ALE ABORDĂRII LEADER</vt:lpstr>
      <vt:lpstr>MĂSURILE AXEI LEADER</vt:lpstr>
      <vt:lpstr>Funcţionarea GAL, dobândirea de competenţe și animarea teritoriului.</vt:lpstr>
      <vt:lpstr>CE FACEM</vt:lpstr>
      <vt:lpstr> CUM FACEM</vt:lpstr>
      <vt:lpstr> CUM FACEM</vt:lpstr>
      <vt:lpstr>CUM FACEM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Florin</dc:creator>
  <cp:lastModifiedBy>alexandru</cp:lastModifiedBy>
  <cp:revision>129</cp:revision>
  <dcterms:created xsi:type="dcterms:W3CDTF">2009-01-22T12:14:04Z</dcterms:created>
  <dcterms:modified xsi:type="dcterms:W3CDTF">2012-06-15T08:14:12Z</dcterms:modified>
</cp:coreProperties>
</file>